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Poppins Light" panose="020B0604020202020204" pitchFamily="34" charset="0"/>
      <p:regular r:id="rId26"/>
      <p:bold r:id="rId27"/>
      <p:italic r:id="rId28"/>
      <p:boldItalic r:id="rId29"/>
    </p:embeddedFont>
    <p:embeddedFont>
      <p:font typeface="Questrial" pitchFamily="2" charset="77"/>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K657TT92v3dMm7GMEa+cvhl7TM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0" d="100"/>
          <a:sy n="80" d="100"/>
        </p:scale>
        <p:origin x="824" y="2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t>“Welcome to the MDSA New Student Orientation. </a:t>
            </a:r>
            <a:r>
              <a:rPr lang="en-US"/>
              <a:t>These are the slides that provide an overview”</a:t>
            </a:r>
            <a:endParaRPr sz="1200" b="0" i="0" u="none" strike="noStrike" cap="none"/>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58" name="Google Shape;258;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271" name="Google Shape;271;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i="1">
              <a:solidFill>
                <a:schemeClr val="dk1"/>
              </a:solidFill>
              <a:latin typeface="Questrial"/>
              <a:ea typeface="Questrial"/>
              <a:cs typeface="Questrial"/>
              <a:sym typeface="Questrial"/>
            </a:endParaRPr>
          </a:p>
          <a:p>
            <a:pPr marL="0" lvl="0" indent="0" algn="l" rtl="0">
              <a:lnSpc>
                <a:spcPct val="100000"/>
              </a:lnSpc>
              <a:spcBef>
                <a:spcPts val="0"/>
              </a:spcBef>
              <a:spcAft>
                <a:spcPts val="0"/>
              </a:spcAft>
              <a:buSzPts val="1400"/>
              <a:buNone/>
            </a:pPr>
            <a:endParaRPr/>
          </a:p>
        </p:txBody>
      </p:sp>
      <p:sp>
        <p:nvSpPr>
          <p:cNvPr id="287" name="Google Shape;287;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1" i="1">
              <a:solidFill>
                <a:schemeClr val="dk1"/>
              </a:solidFill>
              <a:latin typeface="Questrial"/>
              <a:ea typeface="Questrial"/>
              <a:cs typeface="Questrial"/>
              <a:sym typeface="Questrial"/>
            </a:endParaRPr>
          </a:p>
          <a:p>
            <a:pPr marL="0" lvl="0" indent="0" algn="l" rtl="0">
              <a:lnSpc>
                <a:spcPct val="100000"/>
              </a:lnSpc>
              <a:spcBef>
                <a:spcPts val="0"/>
              </a:spcBef>
              <a:spcAft>
                <a:spcPts val="0"/>
              </a:spcAft>
              <a:buSzPts val="1400"/>
              <a:buNone/>
            </a:pPr>
            <a:endParaRPr/>
          </a:p>
        </p:txBody>
      </p:sp>
      <p:sp>
        <p:nvSpPr>
          <p:cNvPr id="301" name="Google Shape;30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If you’re a new member, a member of MDSA will contacted you to introduce themselves as your conference buddy. The purpose of this mentor-mentee relationship is to build a relationship and another source of support so that they are someone you can turn to, not only this year, but in years to come. Be sure to meet up with them while you’re here and get to know them!</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each cohort in MDSA has a groupme that you should join to stay in contact throughout the year. Be sure to join that because it will be a life saver and a constant source of support as you continue on your year in your individual schools and programs.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Lastly, the Executive Committee and Membership Committee are here to extend support whenever you need it. Feel free to reach out to us!</a:t>
            </a:r>
            <a:endParaRPr/>
          </a:p>
        </p:txBody>
      </p:sp>
      <p:sp>
        <p:nvSpPr>
          <p:cNvPr id="316" name="Google Shape;31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04cdd4a3c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1" name="Google Shape;331;g1404cdd4a3c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This is just good life advice we wanted to share. Take what you need and leave the rest :) </a:t>
            </a:r>
            <a:endParaRPr/>
          </a:p>
        </p:txBody>
      </p:sp>
      <p:sp>
        <p:nvSpPr>
          <p:cNvPr id="332" name="Google Shape;332;g1404cdd4a3c_1_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404cdd4a3c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8" name="Google Shape;348;g1404cdd4a3c_2_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just good life advice we wanted to share. Take what you need and leave the rest :) </a:t>
            </a:r>
            <a:endParaRPr/>
          </a:p>
          <a:p>
            <a:pPr marL="0" lvl="0" indent="0" algn="l" rtl="0">
              <a:lnSpc>
                <a:spcPct val="100000"/>
              </a:lnSpc>
              <a:spcBef>
                <a:spcPts val="0"/>
              </a:spcBef>
              <a:spcAft>
                <a:spcPts val="0"/>
              </a:spcAft>
              <a:buSzPts val="1400"/>
              <a:buNone/>
            </a:pPr>
            <a:endParaRPr/>
          </a:p>
        </p:txBody>
      </p:sp>
      <p:sp>
        <p:nvSpPr>
          <p:cNvPr id="349" name="Google Shape;349;g1404cdd4a3c_2_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04cdd4a3c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404cdd4a3c_2_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just good life advice we wanted to share. Take what you need and leave the rest :) </a:t>
            </a:r>
            <a:endParaRPr/>
          </a:p>
          <a:p>
            <a:pPr marL="0" lvl="0" indent="0" algn="l" rtl="0">
              <a:lnSpc>
                <a:spcPct val="100000"/>
              </a:lnSpc>
              <a:spcBef>
                <a:spcPts val="0"/>
              </a:spcBef>
              <a:spcAft>
                <a:spcPts val="0"/>
              </a:spcAft>
              <a:buSzPts val="1400"/>
              <a:buNone/>
            </a:pPr>
            <a:endParaRPr/>
          </a:p>
        </p:txBody>
      </p:sp>
      <p:sp>
        <p:nvSpPr>
          <p:cNvPr id="365" name="Google Shape;365;g1404cdd4a3c_2_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404cdd4a3c_2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0" name="Google Shape;380;g1404cdd4a3c_2_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a:t>This is just good life advice we wanted to share. Take what you need and leave the rest :) </a:t>
            </a:r>
            <a:endParaRPr/>
          </a:p>
          <a:p>
            <a:pPr marL="0" lvl="0" indent="0" algn="l" rtl="0">
              <a:lnSpc>
                <a:spcPct val="100000"/>
              </a:lnSpc>
              <a:spcBef>
                <a:spcPts val="0"/>
              </a:spcBef>
              <a:spcAft>
                <a:spcPts val="0"/>
              </a:spcAft>
              <a:buSzPts val="1400"/>
              <a:buNone/>
            </a:pPr>
            <a:endParaRPr/>
          </a:p>
        </p:txBody>
      </p:sp>
      <p:sp>
        <p:nvSpPr>
          <p:cNvPr id="381" name="Google Shape;381;g1404cdd4a3c_2_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But actually though… reach out to us</a:t>
            </a:r>
            <a:endParaRPr b="0"/>
          </a:p>
        </p:txBody>
      </p:sp>
      <p:sp>
        <p:nvSpPr>
          <p:cNvPr id="397" name="Google Shape;397;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404cdd4a3c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1404cdd4a3c_1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g1404cdd4a3c_1_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“MDSA contributes to this mission by increasing the number of minority faculty in management. And we have a conference every year before AOM to bring us all together. Specifically, the purpose of the conference is to support all MDSA members with professional and personal development opportunities, providing us with the best opportunity to complete our programs.”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132" name="Google Shape;13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“MDSA is actually one of 5 of the doctoral student associations (DSA) that are housed under the PhD Project Non-profit organization…” The PhD Project Staff support all 5 DSA’s!</a:t>
            </a:r>
            <a:endParaRPr/>
          </a:p>
        </p:txBody>
      </p:sp>
      <p:sp>
        <p:nvSpPr>
          <p:cNvPr id="147" name="Google Shape;147;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 general, the conference follows a similar format every year, including these main things: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-There are sessions that are both cohort and inter-cohort. All are faculty or student led. The cohort specific sessions are designed to be useful for those in specific years of their programs, so you should definitely attend your cohort specific sessions. When you see the inter-cohort ones, this means the content is applicable for everyone, so you can choose which inter-cohort session to attend.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 will have a business meeting, where we will elect new officers and go over any official executive items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-Networking activities, like research roundtable topics or discussions may sometimes be displayed at breakfast and/or lunch. There will also be a social Thursday night with the MFCA. Lastly, there is often “research 2” networking activities after hours. Those are typically spread by word of mouth throughout the conference.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-Lastly, as you know, all meals are provided at MDSA, and there will be a formal “family reunion” dinner on Friday!</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Also, every year, there is a different theme. </a:t>
            </a:r>
            <a:endParaRPr/>
          </a:p>
        </p:txBody>
      </p:sp>
      <p:sp>
        <p:nvSpPr>
          <p:cNvPr id="174" name="Google Shape;174;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success of the conference really depends on all of the 8 committees that make up MDSA. You’ll have a chance to learn more about the committees and sign up to be on one later in the conference. But this is truly a student-run conference, planned and organized largely by the sessions and planning committees.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The planning committee is made up of the executive office, which are the current president, vice president, and secretary, along with the past officers, faculty advisors, and PhD project staff.”</a:t>
            </a:r>
            <a:endParaRPr/>
          </a:p>
        </p:txBody>
      </p:sp>
      <p:sp>
        <p:nvSpPr>
          <p:cNvPr id="202" name="Google Shape;20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“AOM is a wonderful conference and it’s always exciting for first time attendees, but there is A LOT to take in. So, to ease some of your nerves, we’ll give you a quick overview and some helpful tips. </a:t>
            </a:r>
            <a:endParaRPr/>
          </a:p>
          <a:p>
            <a:pPr marL="0" lvl="0" indent="0" algn="l" rtl="0">
              <a:lnSpc>
                <a:spcPct val="100000"/>
              </a:lnSpc>
              <a:spcBef>
                <a:spcPts val="0"/>
              </a:spcBef>
              <a:spcAft>
                <a:spcPts val="0"/>
              </a:spcAft>
              <a:buSzPts val="1400"/>
              <a:buNone/>
            </a:pPr>
            <a:endParaRPr/>
          </a:p>
        </p:txBody>
      </p:sp>
      <p:sp>
        <p:nvSpPr>
          <p:cNvPr id="231" name="Google Shape;23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LIE = #1 (This year’s theme is “Creating a Better World Together”)</a:t>
            </a:r>
            <a:endParaRPr/>
          </a:p>
        </p:txBody>
      </p:sp>
      <p:sp>
        <p:nvSpPr>
          <p:cNvPr id="244" name="Google Shape;244;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
        <p:cNvGrpSpPr/>
        <p:nvPr/>
      </p:nvGrpSpPr>
      <p:grpSpPr>
        <a:xfrm>
          <a:off x="0" y="0"/>
          <a:ext cx="0" cy="0"/>
          <a:chOff x="0" y="0"/>
          <a:chExt cx="0" cy="0"/>
        </a:xfrm>
      </p:grpSpPr>
      <p:sp>
        <p:nvSpPr>
          <p:cNvPr id="20" name="Google Shape;20;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2" name="Google Shape;22;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3" name="Google Shape;23;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sp>
        <p:nvSpPr>
          <p:cNvPr id="27" name="Google Shape;27;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9" name="Google Shape;2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 name="Google Shape;3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a:spLocks noGrp="1"/>
          </p:cNvSpPr>
          <p:nvPr>
            <p:ph type="pic" idx="2"/>
          </p:nvPr>
        </p:nvSpPr>
        <p:spPr>
          <a:xfrm>
            <a:off x="1792288" y="612775"/>
            <a:ext cx="5486400" cy="4114800"/>
          </a:xfrm>
          <a:prstGeom prst="rect">
            <a:avLst/>
          </a:prstGeom>
          <a:noFill/>
          <a:ln>
            <a:noFill/>
          </a:ln>
        </p:spPr>
      </p:sp>
      <p:sp>
        <p:nvSpPr>
          <p:cNvPr id="68" name="Google Shape;68;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2022.aom.org/agenda"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www.managementphdproject.org/mdsacommitte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1"/>
          <p:cNvSpPr/>
          <p:nvPr/>
        </p:nvSpPr>
        <p:spPr>
          <a:xfrm>
            <a:off x="-1181100" y="4876800"/>
            <a:ext cx="14253200" cy="381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228950" y="38375"/>
            <a:ext cx="17487900" cy="9563100"/>
          </a:xfrm>
          <a:prstGeom prst="rect">
            <a:avLst/>
          </a:prstGeom>
          <a:solidFill>
            <a:srgbClr val="FCFEF1">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1333500" y="1028700"/>
            <a:ext cx="14253200" cy="381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txBox="1"/>
          <p:nvPr/>
        </p:nvSpPr>
        <p:spPr>
          <a:xfrm>
            <a:off x="848950" y="2959950"/>
            <a:ext cx="16687800" cy="769500"/>
          </a:xfrm>
          <a:prstGeom prst="rect">
            <a:avLst/>
          </a:prstGeom>
          <a:noFill/>
          <a:ln>
            <a:noFill/>
          </a:ln>
        </p:spPr>
        <p:txBody>
          <a:bodyPr spcFirstLastPara="1" wrap="square" lIns="0" tIns="0" rIns="0" bIns="0" anchor="t" anchorCtr="0">
            <a:spAutoFit/>
          </a:bodyPr>
          <a:lstStyle/>
          <a:p>
            <a:pPr marL="0" marR="0" lvl="0" indent="0" algn="ctr" rtl="0">
              <a:lnSpc>
                <a:spcPct val="195692"/>
              </a:lnSpc>
              <a:spcBef>
                <a:spcPts val="0"/>
              </a:spcBef>
              <a:spcAft>
                <a:spcPts val="0"/>
              </a:spcAft>
              <a:buClr>
                <a:srgbClr val="000000"/>
              </a:buClr>
              <a:buSzPts val="6500"/>
              <a:buFont typeface="Arial"/>
              <a:buNone/>
            </a:pPr>
            <a:r>
              <a:rPr lang="en-US" sz="5000" b="1" i="0" u="none" strike="noStrike" cap="none">
                <a:solidFill>
                  <a:schemeClr val="dk1"/>
                </a:solidFill>
                <a:latin typeface="Times New Roman"/>
                <a:ea typeface="Times New Roman"/>
                <a:cs typeface="Times New Roman"/>
                <a:sym typeface="Times New Roman"/>
              </a:rPr>
              <a:t>MANAGEMENT DOCTORAL STUDENT ASSOCIATION</a:t>
            </a:r>
            <a:endParaRPr sz="5000" b="1" i="0" u="none" strike="noStrike" cap="none">
              <a:solidFill>
                <a:schemeClr val="dk1"/>
              </a:solidFill>
              <a:latin typeface="Times New Roman"/>
              <a:ea typeface="Times New Roman"/>
              <a:cs typeface="Times New Roman"/>
              <a:sym typeface="Times New Roman"/>
            </a:endParaRPr>
          </a:p>
        </p:txBody>
      </p:sp>
      <p:sp>
        <p:nvSpPr>
          <p:cNvPr id="94" name="Google Shape;94;p1"/>
          <p:cNvSpPr/>
          <p:nvPr/>
        </p:nvSpPr>
        <p:spPr>
          <a:xfrm>
            <a:off x="16493641" y="9086929"/>
            <a:ext cx="765659" cy="171371"/>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txBox="1"/>
          <p:nvPr/>
        </p:nvSpPr>
        <p:spPr>
          <a:xfrm>
            <a:off x="2068513" y="4256826"/>
            <a:ext cx="14601600" cy="1708160"/>
          </a:xfrm>
          <a:prstGeom prst="rect">
            <a:avLst/>
          </a:prstGeom>
          <a:noFill/>
          <a:ln>
            <a:noFill/>
          </a:ln>
        </p:spPr>
        <p:txBody>
          <a:bodyPr spcFirstLastPara="1" wrap="square" lIns="0" tIns="0" rIns="0" bIns="0" anchor="t" anchorCtr="0">
            <a:spAutoFit/>
          </a:bodyPr>
          <a:lstStyle/>
          <a:p>
            <a:pPr marL="0" marR="0" lvl="0" indent="0" algn="ctr" rtl="0">
              <a:lnSpc>
                <a:spcPct val="110608"/>
              </a:lnSpc>
              <a:spcBef>
                <a:spcPts val="0"/>
              </a:spcBef>
              <a:spcAft>
                <a:spcPts val="0"/>
              </a:spcAft>
              <a:buClr>
                <a:srgbClr val="000000"/>
              </a:buClr>
              <a:buSzPts val="11500"/>
              <a:buFont typeface="Arial"/>
              <a:buNone/>
            </a:pPr>
            <a:r>
              <a:rPr lang="en-US" sz="5000" b="0" u="none" strike="noStrike" cap="none" dirty="0">
                <a:solidFill>
                  <a:schemeClr val="dk1"/>
                </a:solidFill>
                <a:latin typeface="Times New Roman"/>
                <a:ea typeface="Times New Roman"/>
                <a:cs typeface="Times New Roman"/>
                <a:sym typeface="Times New Roman"/>
              </a:rPr>
              <a:t>New Student Orientatio</a:t>
            </a:r>
            <a:r>
              <a:rPr lang="en-US" sz="5000" dirty="0">
                <a:solidFill>
                  <a:schemeClr val="dk1"/>
                </a:solidFill>
                <a:latin typeface="Times New Roman"/>
                <a:ea typeface="Times New Roman"/>
                <a:cs typeface="Times New Roman"/>
                <a:sym typeface="Times New Roman"/>
              </a:rPr>
              <a:t>n:</a:t>
            </a:r>
          </a:p>
          <a:p>
            <a:pPr marL="0" marR="0" lvl="0" indent="0" algn="ctr" rtl="0">
              <a:lnSpc>
                <a:spcPct val="110608"/>
              </a:lnSpc>
              <a:spcBef>
                <a:spcPts val="0"/>
              </a:spcBef>
              <a:spcAft>
                <a:spcPts val="0"/>
              </a:spcAft>
              <a:buClr>
                <a:srgbClr val="000000"/>
              </a:buClr>
              <a:buSzPts val="11500"/>
              <a:buFont typeface="Arial"/>
              <a:buNone/>
            </a:pPr>
            <a:r>
              <a:rPr lang="en-US" sz="5000" dirty="0">
                <a:solidFill>
                  <a:schemeClr val="dk1"/>
                </a:solidFill>
                <a:latin typeface="Times New Roman"/>
                <a:ea typeface="Times New Roman"/>
                <a:cs typeface="Times New Roman"/>
                <a:sym typeface="Times New Roman"/>
              </a:rPr>
              <a:t>T</a:t>
            </a:r>
            <a:r>
              <a:rPr lang="en-US" sz="5000" b="0" u="none" strike="noStrike" cap="none" dirty="0">
                <a:solidFill>
                  <a:schemeClr val="dk1"/>
                </a:solidFill>
                <a:latin typeface="Times New Roman"/>
                <a:ea typeface="Times New Roman"/>
                <a:cs typeface="Times New Roman"/>
                <a:sym typeface="Times New Roman"/>
              </a:rPr>
              <a:t>he Ins and Outs</a:t>
            </a:r>
            <a:r>
              <a:rPr lang="en-US" sz="5000" dirty="0">
                <a:solidFill>
                  <a:schemeClr val="dk1"/>
                </a:solidFill>
                <a:latin typeface="Times New Roman"/>
                <a:ea typeface="Times New Roman"/>
                <a:cs typeface="Times New Roman"/>
                <a:sym typeface="Times New Roman"/>
              </a:rPr>
              <a:t> of MDSA</a:t>
            </a:r>
            <a:endParaRPr sz="5000" b="1" u="none" strike="noStrike" cap="none" dirty="0">
              <a:solidFill>
                <a:schemeClr val="dk1"/>
              </a:solidFill>
              <a:latin typeface="Times New Roman"/>
              <a:ea typeface="Times New Roman"/>
              <a:cs typeface="Times New Roman"/>
              <a:sym typeface="Times New Roman"/>
            </a:endParaRPr>
          </a:p>
        </p:txBody>
      </p:sp>
      <p:sp>
        <p:nvSpPr>
          <p:cNvPr id="96" name="Google Shape;96;p1"/>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1"/>
          <p:cNvPicPr preferRelativeResize="0"/>
          <p:nvPr/>
        </p:nvPicPr>
        <p:blipFill>
          <a:blip r:embed="rId3">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sp>
        <p:nvSpPr>
          <p:cNvPr id="260" name="Google Shape;260;p16"/>
          <p:cNvSpPr txBox="1"/>
          <p:nvPr/>
        </p:nvSpPr>
        <p:spPr>
          <a:xfrm>
            <a:off x="2032041" y="1040763"/>
            <a:ext cx="14182800" cy="2327400"/>
          </a:xfrm>
          <a:prstGeom prst="rect">
            <a:avLst/>
          </a:prstGeom>
          <a:noFill/>
          <a:ln w="9525" cap="flat" cmpd="sng">
            <a:solidFill>
              <a:schemeClr val="accent2"/>
            </a:solidFill>
            <a:prstDash val="solid"/>
            <a:round/>
            <a:headEnd type="none" w="sm" len="sm"/>
            <a:tailEnd type="none" w="sm" len="sm"/>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7200"/>
              <a:buFont typeface="Arial"/>
              <a:buNone/>
            </a:pPr>
            <a:r>
              <a:rPr lang="en-US" sz="7200" b="1" u="none" strike="noStrike" cap="none">
                <a:solidFill>
                  <a:schemeClr val="accent2"/>
                </a:solidFill>
                <a:latin typeface="Times New Roman"/>
                <a:ea typeface="Times New Roman"/>
                <a:cs typeface="Times New Roman"/>
                <a:sym typeface="Times New Roman"/>
              </a:rPr>
              <a:t>THE AOM CONFERENCE STRUCTURE</a:t>
            </a:r>
            <a:endParaRPr sz="7200" b="1" u="none" strike="noStrike" cap="none">
              <a:solidFill>
                <a:schemeClr val="accent2"/>
              </a:solidFill>
              <a:latin typeface="Times New Roman"/>
              <a:ea typeface="Times New Roman"/>
              <a:cs typeface="Times New Roman"/>
              <a:sym typeface="Times New Roman"/>
            </a:endParaRPr>
          </a:p>
        </p:txBody>
      </p:sp>
      <p:sp>
        <p:nvSpPr>
          <p:cNvPr id="261" name="Google Shape;261;p16"/>
          <p:cNvSpPr/>
          <p:nvPr/>
        </p:nvSpPr>
        <p:spPr>
          <a:xfrm>
            <a:off x="1028700" y="762000"/>
            <a:ext cx="16230600" cy="38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6"/>
          <p:cNvSpPr/>
          <p:nvPr/>
        </p:nvSpPr>
        <p:spPr>
          <a:xfrm>
            <a:off x="1066800" y="4456025"/>
            <a:ext cx="16308245" cy="4743392"/>
          </a:xfrm>
          <a:custGeom>
            <a:avLst/>
            <a:gdLst/>
            <a:ahLst/>
            <a:cxnLst/>
            <a:rect l="l" t="t" r="r" b="b"/>
            <a:pathLst>
              <a:path w="2974600" h="2467304" extrusionOk="0">
                <a:moveTo>
                  <a:pt x="0" y="0"/>
                </a:moveTo>
                <a:lnTo>
                  <a:pt x="0" y="2467304"/>
                </a:lnTo>
                <a:lnTo>
                  <a:pt x="2974600" y="2467304"/>
                </a:lnTo>
                <a:lnTo>
                  <a:pt x="2974600" y="0"/>
                </a:lnTo>
                <a:lnTo>
                  <a:pt x="0" y="0"/>
                </a:lnTo>
                <a:close/>
                <a:moveTo>
                  <a:pt x="2913640" y="2406344"/>
                </a:moveTo>
                <a:lnTo>
                  <a:pt x="59690" y="2406344"/>
                </a:lnTo>
                <a:lnTo>
                  <a:pt x="59690" y="59690"/>
                </a:lnTo>
                <a:lnTo>
                  <a:pt x="2913640" y="59690"/>
                </a:lnTo>
                <a:lnTo>
                  <a:pt x="2913640" y="2406344"/>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chemeClr val="dk1"/>
                </a:solidFill>
                <a:latin typeface="Times New Roman"/>
                <a:ea typeface="Times New Roman"/>
                <a:cs typeface="Times New Roman"/>
                <a:sym typeface="Times New Roman"/>
              </a:rPr>
              <a:t>Professional Development Workshops (PDWs): </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000"/>
              <a:buFont typeface="Arial"/>
              <a:buNone/>
            </a:pPr>
            <a:r>
              <a:rPr lang="en-US" sz="3000">
                <a:solidFill>
                  <a:schemeClr val="dk1"/>
                </a:solidFill>
                <a:latin typeface="Times New Roman"/>
                <a:ea typeface="Times New Roman"/>
                <a:cs typeface="Times New Roman"/>
                <a:sym typeface="Times New Roman"/>
              </a:rPr>
              <a:t>F</a:t>
            </a:r>
            <a:r>
              <a:rPr lang="en-US" sz="3000" i="0" u="none" strike="noStrike" cap="none">
                <a:solidFill>
                  <a:schemeClr val="dk1"/>
                </a:solidFill>
                <a:latin typeface="Times New Roman"/>
                <a:ea typeface="Times New Roman"/>
                <a:cs typeface="Times New Roman"/>
                <a:sym typeface="Times New Roman"/>
              </a:rPr>
              <a:t>ocused on specific topic to discuss and learn; Friday-Tuesday</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000"/>
              <a:buFont typeface="Arial"/>
              <a:buNone/>
            </a:pPr>
            <a:endParaRPr sz="300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chemeClr val="dk1"/>
                </a:solidFill>
                <a:latin typeface="Times New Roman"/>
                <a:ea typeface="Times New Roman"/>
                <a:cs typeface="Times New Roman"/>
                <a:sym typeface="Times New Roman"/>
              </a:rPr>
              <a:t>Paper Sessions: </a:t>
            </a:r>
            <a:r>
              <a:rPr lang="en-US" sz="3000">
                <a:solidFill>
                  <a:schemeClr val="dk1"/>
                </a:solidFill>
                <a:latin typeface="Times New Roman"/>
                <a:ea typeface="Times New Roman"/>
                <a:cs typeface="Times New Roman"/>
                <a:sym typeface="Times New Roman"/>
              </a:rPr>
              <a:t>D</a:t>
            </a:r>
            <a:r>
              <a:rPr lang="en-US" sz="3000" i="0" u="none" strike="noStrike" cap="none">
                <a:solidFill>
                  <a:schemeClr val="dk1"/>
                </a:solidFill>
                <a:latin typeface="Times New Roman"/>
                <a:ea typeface="Times New Roman"/>
                <a:cs typeface="Times New Roman"/>
                <a:sym typeface="Times New Roman"/>
              </a:rPr>
              <a:t>ifferent formats (traditional, discussion); Friday-Tuesday</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000"/>
              <a:buFont typeface="Arial"/>
              <a:buNone/>
            </a:pPr>
            <a:endParaRPr sz="300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chemeClr val="dk1"/>
                </a:solidFill>
                <a:latin typeface="Times New Roman"/>
                <a:ea typeface="Times New Roman"/>
                <a:cs typeface="Times New Roman"/>
                <a:sym typeface="Times New Roman"/>
              </a:rPr>
              <a:t>Symposia</a:t>
            </a:r>
            <a:r>
              <a:rPr lang="en-US" sz="3000" i="0" u="none" strike="noStrike" cap="none">
                <a:solidFill>
                  <a:schemeClr val="dk1"/>
                </a:solidFill>
                <a:latin typeface="Times New Roman"/>
                <a:ea typeface="Times New Roman"/>
                <a:cs typeface="Times New Roman"/>
                <a:sym typeface="Times New Roman"/>
              </a:rPr>
              <a:t>: </a:t>
            </a:r>
            <a:r>
              <a:rPr lang="en-US" sz="3000">
                <a:solidFill>
                  <a:schemeClr val="dk1"/>
                </a:solidFill>
                <a:latin typeface="Times New Roman"/>
                <a:ea typeface="Times New Roman"/>
                <a:cs typeface="Times New Roman"/>
                <a:sym typeface="Times New Roman"/>
              </a:rPr>
              <a:t>F</a:t>
            </a:r>
            <a:r>
              <a:rPr lang="en-US" sz="3000" i="0" u="none" strike="noStrike" cap="none">
                <a:solidFill>
                  <a:schemeClr val="dk1"/>
                </a:solidFill>
                <a:latin typeface="Times New Roman"/>
                <a:ea typeface="Times New Roman"/>
                <a:cs typeface="Times New Roman"/>
                <a:sym typeface="Times New Roman"/>
              </a:rPr>
              <a:t>ocused on specific topic, comprised of working research papers; Friday-Tuesday</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000"/>
              <a:buFont typeface="Arial"/>
              <a:buNone/>
            </a:pPr>
            <a:endParaRPr sz="3000" i="0" u="none" strike="noStrike" cap="none">
              <a:solidFill>
                <a:schemeClr val="dk1"/>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Clr>
                <a:srgbClr val="000000"/>
              </a:buClr>
              <a:buSzPts val="3000"/>
              <a:buFont typeface="Arial"/>
              <a:buNone/>
            </a:pPr>
            <a:r>
              <a:rPr lang="en-US" sz="3000" b="1" i="0" u="none" strike="noStrike" cap="none">
                <a:solidFill>
                  <a:schemeClr val="dk1"/>
                </a:solidFill>
                <a:latin typeface="Times New Roman"/>
                <a:ea typeface="Times New Roman"/>
                <a:cs typeface="Times New Roman"/>
                <a:sym typeface="Times New Roman"/>
              </a:rPr>
              <a:t>Caucuses: </a:t>
            </a:r>
            <a:r>
              <a:rPr lang="en-US" sz="3000">
                <a:solidFill>
                  <a:schemeClr val="dk1"/>
                </a:solidFill>
                <a:latin typeface="Times New Roman"/>
                <a:ea typeface="Times New Roman"/>
                <a:cs typeface="Times New Roman"/>
                <a:sym typeface="Times New Roman"/>
              </a:rPr>
              <a:t>I</a:t>
            </a:r>
            <a:r>
              <a:rPr lang="en-US" sz="3000" i="0" u="none" strike="noStrike" cap="none">
                <a:solidFill>
                  <a:schemeClr val="dk1"/>
                </a:solidFill>
                <a:latin typeface="Times New Roman"/>
                <a:ea typeface="Times New Roman"/>
                <a:cs typeface="Times New Roman"/>
                <a:sym typeface="Times New Roman"/>
              </a:rPr>
              <a:t>nformal ways for those with shared interests to interact (all virtual); Friday-Tuesday</a:t>
            </a:r>
            <a:endParaRPr sz="1400" i="0" u="none" strike="noStrike" cap="none">
              <a:solidFill>
                <a:srgbClr val="000000"/>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rgbClr val="000000"/>
              </a:buClr>
              <a:buSzPts val="3000"/>
              <a:buFont typeface="Arial"/>
              <a:buNone/>
            </a:pPr>
            <a:endParaRPr sz="3000" i="0" u="none" strike="noStrike" cap="none">
              <a:solidFill>
                <a:schemeClr val="dk1"/>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rgbClr val="000000"/>
              </a:buClr>
              <a:buSzPts val="3000"/>
              <a:buFont typeface="Arial"/>
              <a:buNone/>
            </a:pPr>
            <a:r>
              <a:rPr lang="en-US" sz="3000" b="1" i="0" u="none" strike="noStrike" cap="none">
                <a:solidFill>
                  <a:schemeClr val="dk1"/>
                </a:solidFill>
                <a:latin typeface="Times New Roman"/>
                <a:ea typeface="Times New Roman"/>
                <a:cs typeface="Times New Roman"/>
                <a:sym typeface="Times New Roman"/>
              </a:rPr>
              <a:t>Socials/Receptions: </a:t>
            </a:r>
            <a:r>
              <a:rPr lang="en-US" sz="3000">
                <a:solidFill>
                  <a:schemeClr val="dk1"/>
                </a:solidFill>
                <a:latin typeface="Times New Roman"/>
                <a:ea typeface="Times New Roman"/>
                <a:cs typeface="Times New Roman"/>
                <a:sym typeface="Times New Roman"/>
              </a:rPr>
              <a:t>H</a:t>
            </a:r>
            <a:r>
              <a:rPr lang="en-US" sz="3000" i="0" u="none" strike="noStrike" cap="none">
                <a:solidFill>
                  <a:schemeClr val="dk1"/>
                </a:solidFill>
                <a:latin typeface="Times New Roman"/>
                <a:ea typeface="Times New Roman"/>
                <a:cs typeface="Times New Roman"/>
                <a:sym typeface="Times New Roman"/>
              </a:rPr>
              <a:t>osted by various committees, divisions, universities throughout AOM</a:t>
            </a:r>
            <a:endParaRPr sz="3000" i="0" u="none" strike="noStrike" cap="none">
              <a:solidFill>
                <a:schemeClr val="dk1"/>
              </a:solidFill>
              <a:latin typeface="Times New Roman"/>
              <a:ea typeface="Times New Roman"/>
              <a:cs typeface="Times New Roman"/>
              <a:sym typeface="Times New Roman"/>
            </a:endParaRPr>
          </a:p>
        </p:txBody>
      </p:sp>
      <p:sp>
        <p:nvSpPr>
          <p:cNvPr id="263" name="Google Shape;263;p16"/>
          <p:cNvSpPr txBox="1"/>
          <p:nvPr/>
        </p:nvSpPr>
        <p:spPr>
          <a:xfrm>
            <a:off x="457925" y="3532650"/>
            <a:ext cx="17526000" cy="646500"/>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000000"/>
              </a:buClr>
              <a:buSzPts val="4400"/>
              <a:buFont typeface="Arial"/>
              <a:buNone/>
            </a:pPr>
            <a:r>
              <a:rPr lang="en-US" sz="4400" i="1" u="none" strike="noStrike" cap="none">
                <a:solidFill>
                  <a:schemeClr val="accent1"/>
                </a:solidFill>
                <a:latin typeface="Times New Roman"/>
                <a:ea typeface="Times New Roman"/>
                <a:cs typeface="Times New Roman"/>
                <a:sym typeface="Times New Roman"/>
              </a:rPr>
              <a:t>10,000+ </a:t>
            </a:r>
            <a:r>
              <a:rPr lang="en-US" sz="4400" i="1">
                <a:solidFill>
                  <a:schemeClr val="accent1"/>
                </a:solidFill>
                <a:latin typeface="Times New Roman"/>
                <a:ea typeface="Times New Roman"/>
                <a:cs typeface="Times New Roman"/>
                <a:sym typeface="Times New Roman"/>
              </a:rPr>
              <a:t>A</a:t>
            </a:r>
            <a:r>
              <a:rPr lang="en-US" sz="4400" i="1" u="none" strike="noStrike" cap="none">
                <a:solidFill>
                  <a:schemeClr val="accent1"/>
                </a:solidFill>
                <a:latin typeface="Times New Roman"/>
                <a:ea typeface="Times New Roman"/>
                <a:cs typeface="Times New Roman"/>
                <a:sym typeface="Times New Roman"/>
              </a:rPr>
              <a:t>ttendees		2,100+ </a:t>
            </a:r>
            <a:r>
              <a:rPr lang="en-US" sz="4400" i="1">
                <a:solidFill>
                  <a:schemeClr val="accent1"/>
                </a:solidFill>
                <a:latin typeface="Times New Roman"/>
                <a:ea typeface="Times New Roman"/>
                <a:cs typeface="Times New Roman"/>
                <a:sym typeface="Times New Roman"/>
              </a:rPr>
              <a:t>S</a:t>
            </a:r>
            <a:r>
              <a:rPr lang="en-US" sz="4400" i="1" u="none" strike="noStrike" cap="none">
                <a:solidFill>
                  <a:schemeClr val="accent1"/>
                </a:solidFill>
                <a:latin typeface="Times New Roman"/>
                <a:ea typeface="Times New Roman"/>
                <a:cs typeface="Times New Roman"/>
                <a:sym typeface="Times New Roman"/>
              </a:rPr>
              <a:t>essions</a:t>
            </a:r>
            <a:endParaRPr sz="4400" i="1" u="none" strike="noStrike" cap="none">
              <a:solidFill>
                <a:schemeClr val="accent1"/>
              </a:solidFill>
              <a:latin typeface="Times New Roman"/>
              <a:ea typeface="Times New Roman"/>
              <a:cs typeface="Times New Roman"/>
              <a:sym typeface="Times New Roman"/>
            </a:endParaRPr>
          </a:p>
        </p:txBody>
      </p:sp>
      <p:sp>
        <p:nvSpPr>
          <p:cNvPr id="264" name="Google Shape;264;p16"/>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6"/>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66" name="Google Shape;266;p16"/>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6"/>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18"/>
          <p:cNvSpPr/>
          <p:nvPr/>
        </p:nvSpPr>
        <p:spPr>
          <a:xfrm>
            <a:off x="-361950" y="4800600"/>
            <a:ext cx="18253736" cy="5486400"/>
          </a:xfrm>
          <a:prstGeom prst="rect">
            <a:avLst/>
          </a:prstGeom>
          <a:solidFill>
            <a:srgbClr val="FD703C">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8"/>
          <p:cNvSpPr txBox="1"/>
          <p:nvPr/>
        </p:nvSpPr>
        <p:spPr>
          <a:xfrm>
            <a:off x="2032041" y="1236263"/>
            <a:ext cx="14182800" cy="1108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7200"/>
              <a:buFont typeface="Arial"/>
              <a:buNone/>
            </a:pPr>
            <a:r>
              <a:rPr lang="en-US" sz="7200" b="1" u="none" strike="noStrike" cap="none">
                <a:solidFill>
                  <a:schemeClr val="accent2"/>
                </a:solidFill>
                <a:latin typeface="Times New Roman"/>
                <a:ea typeface="Times New Roman"/>
                <a:cs typeface="Times New Roman"/>
                <a:sym typeface="Times New Roman"/>
              </a:rPr>
              <a:t>GETTING INVOLVED IN AOM</a:t>
            </a:r>
            <a:endParaRPr sz="7200" b="1" u="none" strike="noStrike" cap="none">
              <a:solidFill>
                <a:schemeClr val="accent2"/>
              </a:solidFill>
              <a:latin typeface="Times New Roman"/>
              <a:ea typeface="Times New Roman"/>
              <a:cs typeface="Times New Roman"/>
              <a:sym typeface="Times New Roman"/>
            </a:endParaRPr>
          </a:p>
        </p:txBody>
      </p:sp>
      <p:sp>
        <p:nvSpPr>
          <p:cNvPr id="275" name="Google Shape;275;p18"/>
          <p:cNvSpPr/>
          <p:nvPr/>
        </p:nvSpPr>
        <p:spPr>
          <a:xfrm>
            <a:off x="454425" y="2703475"/>
            <a:ext cx="17301867" cy="6017017"/>
          </a:xfrm>
          <a:custGeom>
            <a:avLst/>
            <a:gdLst/>
            <a:ahLst/>
            <a:cxnLst/>
            <a:rect l="l" t="t" r="r" b="b"/>
            <a:pathLst>
              <a:path w="21426461" h="7544849" extrusionOk="0">
                <a:moveTo>
                  <a:pt x="0" y="0"/>
                </a:moveTo>
                <a:lnTo>
                  <a:pt x="0" y="7544849"/>
                </a:lnTo>
                <a:lnTo>
                  <a:pt x="21426461" y="7544849"/>
                </a:lnTo>
                <a:lnTo>
                  <a:pt x="21426461" y="0"/>
                </a:lnTo>
                <a:lnTo>
                  <a:pt x="0" y="0"/>
                </a:lnTo>
                <a:close/>
                <a:moveTo>
                  <a:pt x="21365502" y="7483888"/>
                </a:moveTo>
                <a:lnTo>
                  <a:pt x="59690" y="7483888"/>
                </a:lnTo>
                <a:lnTo>
                  <a:pt x="59690" y="59690"/>
                </a:lnTo>
                <a:lnTo>
                  <a:pt x="21365502" y="59690"/>
                </a:lnTo>
                <a:lnTo>
                  <a:pt x="21365502" y="7483888"/>
                </a:lnTo>
                <a:close/>
              </a:path>
            </a:pathLst>
          </a:custGeom>
          <a:solidFill>
            <a:schemeClr val="accent2"/>
          </a:solidFill>
          <a:ln>
            <a:noFill/>
          </a:ln>
        </p:spPr>
      </p:sp>
      <p:sp>
        <p:nvSpPr>
          <p:cNvPr id="276" name="Google Shape;276;p18"/>
          <p:cNvSpPr/>
          <p:nvPr/>
        </p:nvSpPr>
        <p:spPr>
          <a:xfrm>
            <a:off x="1028700" y="762000"/>
            <a:ext cx="16230600" cy="381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8"/>
          <p:cNvSpPr/>
          <p:nvPr/>
        </p:nvSpPr>
        <p:spPr>
          <a:xfrm>
            <a:off x="1028700" y="3083088"/>
            <a:ext cx="4724400" cy="5257800"/>
          </a:xfrm>
          <a:prstGeom prst="rect">
            <a:avLst/>
          </a:prstGeom>
          <a:solidFill>
            <a:schemeClr val="lt1"/>
          </a:soli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chemeClr val="dk2"/>
                </a:solidFill>
                <a:latin typeface="Times New Roman"/>
                <a:ea typeface="Times New Roman"/>
                <a:cs typeface="Times New Roman"/>
                <a:sym typeface="Times New Roman"/>
              </a:rPr>
              <a:t>Join AOM divisions</a:t>
            </a:r>
            <a:endParaRPr sz="14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chemeClr val="dk1"/>
                </a:solidFill>
                <a:latin typeface="Times New Roman"/>
                <a:ea typeface="Times New Roman"/>
                <a:cs typeface="Times New Roman"/>
                <a:sym typeface="Times New Roman"/>
              </a:rPr>
              <a:t>...</a:t>
            </a:r>
            <a:r>
              <a:rPr lang="en-US" sz="3000" b="0" i="0" u="none" strike="noStrike" cap="none">
                <a:solidFill>
                  <a:schemeClr val="dk1"/>
                </a:solidFill>
                <a:latin typeface="Times New Roman"/>
                <a:ea typeface="Times New Roman"/>
                <a:cs typeface="Times New Roman"/>
                <a:sym typeface="Times New Roman"/>
              </a:rPr>
              <a:t>at least one for major discipline</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Times New Roman"/>
                <a:ea typeface="Times New Roman"/>
                <a:cs typeface="Times New Roman"/>
                <a:sym typeface="Times New Roman"/>
              </a:rPr>
              <a:t>…at least one for interest</a:t>
            </a:r>
            <a:endParaRPr sz="14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000"/>
              <a:buFont typeface="Arial"/>
              <a:buNone/>
            </a:pPr>
            <a:r>
              <a:rPr lang="en-US" sz="3000" b="0" i="0" u="none" strike="noStrike" cap="none">
                <a:solidFill>
                  <a:schemeClr val="dk1"/>
                </a:solidFill>
                <a:latin typeface="Times New Roman"/>
                <a:ea typeface="Times New Roman"/>
                <a:cs typeface="Times New Roman"/>
                <a:sym typeface="Times New Roman"/>
              </a:rPr>
              <a:t>Make sure to subscribe to division listserves</a:t>
            </a:r>
            <a:endParaRPr sz="3000" b="0" i="0" u="none" strike="noStrike" cap="none">
              <a:solidFill>
                <a:schemeClr val="dk1"/>
              </a:solidFill>
              <a:latin typeface="Times New Roman"/>
              <a:ea typeface="Times New Roman"/>
              <a:cs typeface="Times New Roman"/>
              <a:sym typeface="Times New Roman"/>
            </a:endParaRPr>
          </a:p>
        </p:txBody>
      </p:sp>
      <p:sp>
        <p:nvSpPr>
          <p:cNvPr id="278" name="Google Shape;278;p18"/>
          <p:cNvSpPr/>
          <p:nvPr/>
        </p:nvSpPr>
        <p:spPr>
          <a:xfrm>
            <a:off x="6419850" y="3083100"/>
            <a:ext cx="3886200" cy="5257800"/>
          </a:xfrm>
          <a:prstGeom prst="rect">
            <a:avLst/>
          </a:prstGeom>
          <a:solidFill>
            <a:schemeClr val="lt1"/>
          </a:soli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rgbClr val="1F497D"/>
                </a:solidFill>
                <a:latin typeface="Times New Roman"/>
                <a:ea typeface="Times New Roman"/>
                <a:cs typeface="Times New Roman"/>
                <a:sym typeface="Times New Roman"/>
              </a:rPr>
              <a:t>Use your membership to obtain paper and electronic copies of AOM journal articles</a:t>
            </a:r>
            <a:endParaRPr sz="3200" b="1" i="0" u="none" strike="noStrike" cap="none">
              <a:solidFill>
                <a:srgbClr val="1F497D"/>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3200"/>
              <a:buFont typeface="Arial"/>
              <a:buNone/>
            </a:pPr>
            <a:endParaRPr sz="3200" b="0" i="0" u="none" strike="noStrike" cap="none">
              <a:solidFill>
                <a:schemeClr val="lt1"/>
              </a:solidFill>
              <a:latin typeface="Times New Roman"/>
              <a:ea typeface="Times New Roman"/>
              <a:cs typeface="Times New Roman"/>
              <a:sym typeface="Times New Roman"/>
            </a:endParaRPr>
          </a:p>
        </p:txBody>
      </p:sp>
      <p:sp>
        <p:nvSpPr>
          <p:cNvPr id="279" name="Google Shape;279;p18"/>
          <p:cNvSpPr/>
          <p:nvPr/>
        </p:nvSpPr>
        <p:spPr>
          <a:xfrm>
            <a:off x="10771675" y="3083200"/>
            <a:ext cx="6720600" cy="5257800"/>
          </a:xfrm>
          <a:prstGeom prst="rect">
            <a:avLst/>
          </a:prstGeom>
          <a:solidFill>
            <a:schemeClr val="lt1"/>
          </a:solidFill>
          <a:ln w="9525" cap="flat" cmpd="sng">
            <a:solidFill>
              <a:schemeClr val="dk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1F497D"/>
                </a:solidFill>
                <a:latin typeface="Times New Roman"/>
                <a:ea typeface="Times New Roman"/>
                <a:cs typeface="Times New Roman"/>
                <a:sym typeface="Times New Roman"/>
              </a:rPr>
              <a:t>Volunteer</a:t>
            </a:r>
            <a:endParaRPr sz="3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3214"/>
              </a:spcBef>
              <a:spcAft>
                <a:spcPts val="0"/>
              </a:spcAft>
              <a:buClr>
                <a:srgbClr val="000000"/>
              </a:buClr>
              <a:buSzPts val="3000"/>
              <a:buFont typeface="Arial"/>
              <a:buNone/>
            </a:pPr>
            <a:r>
              <a:rPr lang="en-US" sz="3000" b="0" i="0" u="none" strike="noStrike" cap="none">
                <a:solidFill>
                  <a:schemeClr val="dk1"/>
                </a:solidFill>
                <a:latin typeface="Times New Roman"/>
                <a:ea typeface="Times New Roman"/>
                <a:cs typeface="Times New Roman"/>
                <a:sym typeface="Times New Roman"/>
              </a:rPr>
              <a:t>…to review submissions for upcoming AOM meetings</a:t>
            </a:r>
            <a:br>
              <a:rPr lang="en-US" sz="3000" b="0" i="0" u="none" strike="noStrike" cap="none">
                <a:solidFill>
                  <a:schemeClr val="dk1"/>
                </a:solidFill>
                <a:latin typeface="Times New Roman"/>
                <a:ea typeface="Times New Roman"/>
                <a:cs typeface="Times New Roman"/>
                <a:sym typeface="Times New Roman"/>
              </a:rPr>
            </a:br>
            <a:r>
              <a:rPr lang="en-US" sz="3000" b="0" i="0" u="none" strike="noStrike" cap="none">
                <a:solidFill>
                  <a:schemeClr val="dk1"/>
                </a:solidFill>
                <a:latin typeface="Times New Roman"/>
                <a:ea typeface="Times New Roman"/>
                <a:cs typeface="Times New Roman"/>
                <a:sym typeface="Times New Roman"/>
              </a:rPr>
              <a:t>…to serve on division committees that encourage doctoral student involvement (e.g., membership; newsletter)</a:t>
            </a:r>
            <a:br>
              <a:rPr lang="en-US" sz="3000" b="0" i="0" u="none" strike="noStrike" cap="none">
                <a:solidFill>
                  <a:schemeClr val="dk1"/>
                </a:solidFill>
                <a:latin typeface="Times New Roman"/>
                <a:ea typeface="Times New Roman"/>
                <a:cs typeface="Times New Roman"/>
                <a:sym typeface="Times New Roman"/>
              </a:rPr>
            </a:br>
            <a:r>
              <a:rPr lang="en-US" sz="3000" b="0" i="0" u="none" strike="noStrike" cap="none">
                <a:solidFill>
                  <a:schemeClr val="dk1"/>
                </a:solidFill>
                <a:latin typeface="Times New Roman"/>
                <a:ea typeface="Times New Roman"/>
                <a:cs typeface="Times New Roman"/>
                <a:sym typeface="Times New Roman"/>
              </a:rPr>
              <a:t>…to serve on Academy-wide committees and task forces</a:t>
            </a:r>
            <a:endParaRPr sz="3000" b="0" i="0" u="none" strike="noStrike" cap="none">
              <a:solidFill>
                <a:schemeClr val="dk1"/>
              </a:solidFill>
              <a:latin typeface="Times New Roman"/>
              <a:ea typeface="Times New Roman"/>
              <a:cs typeface="Times New Roman"/>
              <a:sym typeface="Times New Roman"/>
            </a:endParaRPr>
          </a:p>
        </p:txBody>
      </p:sp>
      <p:sp>
        <p:nvSpPr>
          <p:cNvPr id="280" name="Google Shape;280;p18"/>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8"/>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82" name="Google Shape;282;p18"/>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8"/>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8"/>
        <p:cNvGrpSpPr/>
        <p:nvPr/>
      </p:nvGrpSpPr>
      <p:grpSpPr>
        <a:xfrm>
          <a:off x="0" y="0"/>
          <a:ext cx="0" cy="0"/>
          <a:chOff x="0" y="0"/>
          <a:chExt cx="0" cy="0"/>
        </a:xfrm>
      </p:grpSpPr>
      <p:sp>
        <p:nvSpPr>
          <p:cNvPr id="289" name="Google Shape;289;p19"/>
          <p:cNvSpPr/>
          <p:nvPr/>
        </p:nvSpPr>
        <p:spPr>
          <a:xfrm>
            <a:off x="9135375" y="322800"/>
            <a:ext cx="7162800" cy="10439400"/>
          </a:xfrm>
          <a:prstGeom prst="rect">
            <a:avLst/>
          </a:prstGeom>
          <a:solidFill>
            <a:srgbClr val="FCFEF1">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9"/>
          <p:cNvSpPr txBox="1"/>
          <p:nvPr/>
        </p:nvSpPr>
        <p:spPr>
          <a:xfrm>
            <a:off x="914350" y="2709450"/>
            <a:ext cx="11658600" cy="5984700"/>
          </a:xfrm>
          <a:prstGeom prst="rect">
            <a:avLst/>
          </a:prstGeom>
          <a:noFill/>
          <a:ln>
            <a:noFill/>
          </a:ln>
        </p:spPr>
        <p:txBody>
          <a:bodyPr spcFirstLastPara="1" wrap="square" lIns="0" tIns="0" rIns="0" bIns="0" anchor="t" anchorCtr="0">
            <a:spAutoFit/>
          </a:bodyPr>
          <a:lstStyle/>
          <a:p>
            <a:pPr marL="514350" marR="0" lvl="0" indent="-514350" algn="l" rtl="0">
              <a:lnSpc>
                <a:spcPct val="140000"/>
              </a:lnSpc>
              <a:spcBef>
                <a:spcPts val="0"/>
              </a:spcBef>
              <a:spcAft>
                <a:spcPts val="0"/>
              </a:spcAft>
              <a:buClr>
                <a:schemeClr val="dk1"/>
              </a:buClr>
              <a:buSzPts val="3600"/>
              <a:buFont typeface="Calibri"/>
              <a:buAutoNum type="arabicPeriod"/>
            </a:pPr>
            <a:r>
              <a:rPr lang="en-US" sz="3600">
                <a:solidFill>
                  <a:schemeClr val="dk1"/>
                </a:solidFill>
                <a:latin typeface="Times New Roman"/>
                <a:ea typeface="Times New Roman"/>
                <a:cs typeface="Times New Roman"/>
                <a:sym typeface="Times New Roman"/>
              </a:rPr>
              <a:t>Check for an email from the PhD Project in June about registering for </a:t>
            </a:r>
            <a:r>
              <a:rPr lang="en-US" sz="3600" b="1" u="sng">
                <a:solidFill>
                  <a:schemeClr val="dk1"/>
                </a:solidFill>
                <a:latin typeface="Times New Roman"/>
                <a:ea typeface="Times New Roman"/>
                <a:cs typeface="Times New Roman"/>
                <a:sym typeface="Times New Roman"/>
              </a:rPr>
              <a:t>free</a:t>
            </a:r>
            <a:r>
              <a:rPr lang="en-US" sz="3600">
                <a:solidFill>
                  <a:schemeClr val="dk1"/>
                </a:solidFill>
                <a:latin typeface="Times New Roman"/>
                <a:ea typeface="Times New Roman"/>
                <a:cs typeface="Times New Roman"/>
                <a:sym typeface="Times New Roman"/>
              </a:rPr>
              <a:t>! </a:t>
            </a:r>
            <a:endParaRPr sz="3600">
              <a:solidFill>
                <a:schemeClr val="dk1"/>
              </a:solidFill>
              <a:latin typeface="Times New Roman"/>
              <a:ea typeface="Times New Roman"/>
              <a:cs typeface="Times New Roman"/>
              <a:sym typeface="Times New Roman"/>
            </a:endParaRPr>
          </a:p>
          <a:p>
            <a:pPr marL="514350" marR="0" lvl="0" indent="-514350" algn="l" rtl="0">
              <a:lnSpc>
                <a:spcPct val="140000"/>
              </a:lnSpc>
              <a:spcBef>
                <a:spcPts val="0"/>
              </a:spcBef>
              <a:spcAft>
                <a:spcPts val="0"/>
              </a:spcAft>
              <a:buClr>
                <a:schemeClr val="dk1"/>
              </a:buClr>
              <a:buSzPts val="3600"/>
              <a:buFont typeface="Times New Roman"/>
              <a:buAutoNum type="arabicPeriod"/>
            </a:pPr>
            <a:r>
              <a:rPr lang="en-US" sz="3600" i="0" u="none" strike="noStrike" cap="none">
                <a:solidFill>
                  <a:schemeClr val="dk1"/>
                </a:solidFill>
                <a:latin typeface="Times New Roman"/>
                <a:ea typeface="Times New Roman"/>
                <a:cs typeface="Times New Roman"/>
                <a:sym typeface="Times New Roman"/>
              </a:rPr>
              <a:t>Pick up your registration materials FIRST: </a:t>
            </a:r>
            <a:r>
              <a:rPr lang="en-US" sz="3600" i="0" u="none" strike="noStrike" cap="none">
                <a:solidFill>
                  <a:schemeClr val="dk1"/>
                </a:solidFill>
                <a:latin typeface="Times New Roman"/>
                <a:ea typeface="Times New Roman"/>
                <a:cs typeface="Times New Roman"/>
                <a:sym typeface="Times New Roman"/>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Make sure you are registered online</a:t>
            </a:r>
            <a:endParaRPr sz="3600" i="0" u="none" strike="noStrike" cap="none">
              <a:solidFill>
                <a:schemeClr val="dk1"/>
              </a:solidFill>
              <a:highlight>
                <a:srgbClr val="FFFF00"/>
              </a:highlight>
              <a:latin typeface="Times New Roman"/>
              <a:ea typeface="Times New Roman"/>
              <a:cs typeface="Times New Roman"/>
              <a:sym typeface="Times New Roman"/>
            </a:endParaRPr>
          </a:p>
          <a:p>
            <a:pPr marL="457200" marR="0" lvl="0" indent="457200" algn="l" rtl="0">
              <a:lnSpc>
                <a:spcPct val="140000"/>
              </a:lnSpc>
              <a:spcBef>
                <a:spcPts val="0"/>
              </a:spcBef>
              <a:spcAft>
                <a:spcPts val="0"/>
              </a:spcAft>
              <a:buNone/>
            </a:pPr>
            <a:r>
              <a:rPr lang="en-US" sz="3600" i="0" u="none" strike="noStrike" cap="none">
                <a:solidFill>
                  <a:schemeClr val="dk1"/>
                </a:solidFill>
                <a:latin typeface="Times New Roman"/>
                <a:ea typeface="Times New Roman"/>
                <a:cs typeface="Times New Roman"/>
                <a:sym typeface="Times New Roman"/>
              </a:rPr>
              <a:t>Download AOM app/ create your customized schedule: </a:t>
            </a:r>
            <a:endParaRPr sz="3600" i="0" u="none" strike="noStrike" cap="none">
              <a:solidFill>
                <a:schemeClr val="dk1"/>
              </a:solidFill>
              <a:latin typeface="Times New Roman"/>
              <a:ea typeface="Times New Roman"/>
              <a:cs typeface="Times New Roman"/>
              <a:sym typeface="Times New Roman"/>
            </a:endParaRPr>
          </a:p>
          <a:p>
            <a:pPr marL="457200" marR="0" lvl="0" indent="457200" algn="l" rtl="0">
              <a:lnSpc>
                <a:spcPct val="140000"/>
              </a:lnSpc>
              <a:spcBef>
                <a:spcPts val="0"/>
              </a:spcBef>
              <a:spcAft>
                <a:spcPts val="0"/>
              </a:spcAft>
              <a:buNone/>
            </a:pPr>
            <a:r>
              <a:rPr lang="en-US" sz="3600">
                <a:solidFill>
                  <a:schemeClr val="dk1"/>
                </a:solidFill>
                <a:latin typeface="Times New Roman"/>
                <a:ea typeface="Times New Roman"/>
                <a:cs typeface="Times New Roman"/>
                <a:sym typeface="Times New Roman"/>
              </a:rPr>
              <a:t>For example</a:t>
            </a:r>
            <a:r>
              <a:rPr lang="en-US" sz="3600" i="0" u="none" strike="noStrike" cap="none">
                <a:solidFill>
                  <a:schemeClr val="dk1"/>
                </a:solidFill>
                <a:latin typeface="Times New Roman"/>
                <a:ea typeface="Times New Roman"/>
                <a:cs typeface="Times New Roman"/>
                <a:sym typeface="Times New Roman"/>
              </a:rPr>
              <a:t>: </a:t>
            </a:r>
            <a:r>
              <a:rPr lang="en-US" sz="3600" i="0" u="sng" strike="noStrike" cap="none">
                <a:solidFill>
                  <a:schemeClr val="dk2"/>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AOM 2022 Agenda</a:t>
            </a:r>
            <a:endParaRPr sz="3600" i="0" u="none" strike="noStrike" cap="none">
              <a:solidFill>
                <a:schemeClr val="dk2"/>
              </a:solidFill>
              <a:latin typeface="Times New Roman"/>
              <a:ea typeface="Times New Roman"/>
              <a:cs typeface="Times New Roman"/>
              <a:sym typeface="Times New Roman"/>
            </a:endParaRPr>
          </a:p>
          <a:p>
            <a:pPr marL="514350" marR="0" lvl="0" indent="-514350" algn="l" rtl="0">
              <a:lnSpc>
                <a:spcPct val="140000"/>
              </a:lnSpc>
              <a:spcBef>
                <a:spcPts val="0"/>
              </a:spcBef>
              <a:spcAft>
                <a:spcPts val="0"/>
              </a:spcAft>
              <a:buClr>
                <a:schemeClr val="dk1"/>
              </a:buClr>
              <a:buSzPts val="3600"/>
              <a:buFont typeface="Times New Roman"/>
              <a:buAutoNum type="arabicPeriod"/>
            </a:pPr>
            <a:r>
              <a:rPr lang="en-US" sz="3600" i="0" u="none" strike="noStrike" cap="none">
                <a:solidFill>
                  <a:schemeClr val="dk1"/>
                </a:solidFill>
                <a:latin typeface="Times New Roman"/>
                <a:ea typeface="Times New Roman"/>
                <a:cs typeface="Times New Roman"/>
                <a:sym typeface="Times New Roman"/>
              </a:rPr>
              <a:t>Feel free to attend all or part of a session </a:t>
            </a:r>
            <a:endParaRPr sz="1400" i="0" u="none" strike="noStrike" cap="none">
              <a:solidFill>
                <a:schemeClr val="dk1"/>
              </a:solidFill>
              <a:latin typeface="Times New Roman"/>
              <a:ea typeface="Times New Roman"/>
              <a:cs typeface="Times New Roman"/>
              <a:sym typeface="Times New Roman"/>
            </a:endParaRPr>
          </a:p>
          <a:p>
            <a:pPr marL="0" marR="0" lvl="0" indent="0" algn="l" rtl="0">
              <a:lnSpc>
                <a:spcPct val="140000"/>
              </a:lnSpc>
              <a:spcBef>
                <a:spcPts val="0"/>
              </a:spcBef>
              <a:spcAft>
                <a:spcPts val="0"/>
              </a:spcAft>
              <a:buClr>
                <a:srgbClr val="000000"/>
              </a:buClr>
              <a:buSzPts val="3600"/>
              <a:buFont typeface="Arial"/>
              <a:buNone/>
            </a:pPr>
            <a:r>
              <a:rPr lang="en-US" sz="3600" i="0" u="none" strike="noStrike" cap="none">
                <a:solidFill>
                  <a:schemeClr val="dk1"/>
                </a:solidFill>
                <a:latin typeface="Times New Roman"/>
                <a:ea typeface="Times New Roman"/>
                <a:cs typeface="Times New Roman"/>
                <a:sym typeface="Times New Roman"/>
              </a:rPr>
              <a:t>		(leave discreetly)</a:t>
            </a:r>
            <a:endParaRPr sz="3600" i="0" u="none" strike="noStrike" cap="none">
              <a:solidFill>
                <a:schemeClr val="dk1"/>
              </a:solidFill>
              <a:latin typeface="Times New Roman"/>
              <a:ea typeface="Times New Roman"/>
              <a:cs typeface="Times New Roman"/>
              <a:sym typeface="Times New Roman"/>
            </a:endParaRPr>
          </a:p>
        </p:txBody>
      </p:sp>
      <p:sp>
        <p:nvSpPr>
          <p:cNvPr id="292" name="Google Shape;292;p19"/>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9"/>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94" name="Google Shape;294;p19"/>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9"/>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6" name="Google Shape;296;p19" descr="advice-support-300px.png"/>
          <p:cNvPicPr preferRelativeResize="0"/>
          <p:nvPr/>
        </p:nvPicPr>
        <p:blipFill rotWithShape="1">
          <a:blip r:embed="rId4">
            <a:alphaModFix/>
          </a:blip>
          <a:srcRect/>
          <a:stretch/>
        </p:blipFill>
        <p:spPr>
          <a:xfrm>
            <a:off x="11146016" y="4675497"/>
            <a:ext cx="4719025" cy="5002177"/>
          </a:xfrm>
          <a:prstGeom prst="rect">
            <a:avLst/>
          </a:prstGeom>
          <a:noFill/>
          <a:ln>
            <a:noFill/>
          </a:ln>
        </p:spPr>
      </p:pic>
      <p:pic>
        <p:nvPicPr>
          <p:cNvPr id="297" name="Google Shape;297;p19"/>
          <p:cNvPicPr preferRelativeResize="0"/>
          <p:nvPr/>
        </p:nvPicPr>
        <p:blipFill>
          <a:blip r:embed="rId5">
            <a:alphaModFix/>
          </a:blip>
          <a:stretch>
            <a:fillRect/>
          </a:stretch>
        </p:blipFill>
        <p:spPr>
          <a:xfrm>
            <a:off x="15896700" y="8172725"/>
            <a:ext cx="1924050" cy="1428750"/>
          </a:xfrm>
          <a:prstGeom prst="rect">
            <a:avLst/>
          </a:prstGeom>
          <a:noFill/>
          <a:ln>
            <a:noFill/>
          </a:ln>
        </p:spPr>
      </p:pic>
      <p:sp>
        <p:nvSpPr>
          <p:cNvPr id="2" name="Google Shape;307;p20">
            <a:extLst>
              <a:ext uri="{FF2B5EF4-FFF2-40B4-BE49-F238E27FC236}">
                <a16:creationId xmlns:a16="http://schemas.microsoft.com/office/drawing/2014/main" id="{D431E0C9-429F-7540-705B-938B7B6CB87A}"/>
              </a:ext>
            </a:extLst>
          </p:cNvPr>
          <p:cNvSpPr txBox="1"/>
          <p:nvPr/>
        </p:nvSpPr>
        <p:spPr>
          <a:xfrm>
            <a:off x="1162050" y="1164775"/>
            <a:ext cx="15963900" cy="1108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7200"/>
              <a:buFont typeface="Arial"/>
              <a:buNone/>
            </a:pPr>
            <a:r>
              <a:rPr lang="en-US" sz="7200" b="1" u="none" strike="noStrike" cap="none" dirty="0">
                <a:solidFill>
                  <a:srgbClr val="1F497D"/>
                </a:solidFill>
                <a:latin typeface="Times New Roman"/>
                <a:ea typeface="Times New Roman"/>
                <a:cs typeface="Times New Roman"/>
                <a:sym typeface="Times New Roman"/>
              </a:rPr>
              <a:t>HELPFUL HINTS &amp; TIPS for AOM </a:t>
            </a:r>
            <a:endParaRPr sz="7200" b="1" u="none" strike="noStrike" cap="none" dirty="0">
              <a:solidFill>
                <a:srgbClr val="1F497D"/>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sp>
        <p:nvSpPr>
          <p:cNvPr id="303" name="Google Shape;303;p20"/>
          <p:cNvSpPr/>
          <p:nvPr/>
        </p:nvSpPr>
        <p:spPr>
          <a:xfrm>
            <a:off x="10668000" y="342900"/>
            <a:ext cx="7162800" cy="10439400"/>
          </a:xfrm>
          <a:prstGeom prst="rect">
            <a:avLst/>
          </a:prstGeom>
          <a:solidFill>
            <a:srgbClr val="FCFEF1">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0"/>
          <p:cNvSpPr txBox="1"/>
          <p:nvPr/>
        </p:nvSpPr>
        <p:spPr>
          <a:xfrm>
            <a:off x="990600" y="3012054"/>
            <a:ext cx="9144000" cy="6075509"/>
          </a:xfrm>
          <a:prstGeom prst="rect">
            <a:avLst/>
          </a:prstGeom>
          <a:noFill/>
          <a:ln>
            <a:noFill/>
          </a:ln>
        </p:spPr>
        <p:txBody>
          <a:bodyPr spcFirstLastPara="1" wrap="square" lIns="0" tIns="0" rIns="0" bIns="0" anchor="t" anchorCtr="0">
            <a:spAutoFit/>
          </a:bodyPr>
          <a:lstStyle/>
          <a:p>
            <a:pPr marL="457200" lvl="0" indent="-457200" algn="l" rtl="0">
              <a:lnSpc>
                <a:spcPct val="140000"/>
              </a:lnSpc>
              <a:spcBef>
                <a:spcPts val="0"/>
              </a:spcBef>
              <a:spcAft>
                <a:spcPts val="0"/>
              </a:spcAft>
              <a:buClr>
                <a:schemeClr val="dk1"/>
              </a:buClr>
              <a:buSzPts val="3600"/>
              <a:buFont typeface="Times New Roman"/>
              <a:buAutoNum type="arabicPeriod" startAt="5"/>
            </a:pPr>
            <a:r>
              <a:rPr lang="en-US" sz="3600" dirty="0">
                <a:solidFill>
                  <a:schemeClr val="dk1"/>
                </a:solidFill>
                <a:latin typeface="Times New Roman"/>
                <a:ea typeface="Times New Roman"/>
                <a:cs typeface="Times New Roman"/>
                <a:sym typeface="Times New Roman"/>
              </a:rPr>
              <a:t>Wear comfy shoes</a:t>
            </a:r>
            <a:endParaRPr sz="3600" dirty="0">
              <a:solidFill>
                <a:schemeClr val="dk1"/>
              </a:solidFill>
              <a:latin typeface="Times New Roman"/>
              <a:ea typeface="Times New Roman"/>
              <a:cs typeface="Times New Roman"/>
              <a:sym typeface="Times New Roman"/>
            </a:endParaRPr>
          </a:p>
          <a:p>
            <a:pPr marL="742950" marR="0" lvl="0" indent="-742950" algn="l" rtl="0">
              <a:lnSpc>
                <a:spcPct val="140000"/>
              </a:lnSpc>
              <a:spcBef>
                <a:spcPts val="0"/>
              </a:spcBef>
              <a:spcAft>
                <a:spcPts val="0"/>
              </a:spcAft>
              <a:buClr>
                <a:schemeClr val="dk1"/>
              </a:buClr>
              <a:buSzPts val="3600"/>
              <a:buFont typeface="Times New Roman"/>
              <a:buAutoNum type="arabicPeriod" startAt="5"/>
            </a:pPr>
            <a:r>
              <a:rPr lang="en-US" sz="3600" i="0" u="none" strike="noStrike" cap="none" dirty="0">
                <a:solidFill>
                  <a:schemeClr val="dk1"/>
                </a:solidFill>
                <a:latin typeface="Times New Roman"/>
                <a:ea typeface="Times New Roman"/>
                <a:cs typeface="Times New Roman"/>
                <a:sym typeface="Times New Roman"/>
              </a:rPr>
              <a:t>What’s your PURPOSE?</a:t>
            </a:r>
            <a:endParaRPr sz="1400" i="0" u="none" strike="noStrike" cap="none" dirty="0">
              <a:solidFill>
                <a:schemeClr val="dk1"/>
              </a:solidFill>
              <a:latin typeface="Times New Roman"/>
              <a:ea typeface="Times New Roman"/>
              <a:cs typeface="Times New Roman"/>
              <a:sym typeface="Times New Roman"/>
            </a:endParaRPr>
          </a:p>
          <a:p>
            <a:pPr marL="914400" marR="0" lvl="2" indent="0" algn="l" rtl="0">
              <a:lnSpc>
                <a:spcPct val="140000"/>
              </a:lnSpc>
              <a:spcBef>
                <a:spcPts val="0"/>
              </a:spcBef>
              <a:spcAft>
                <a:spcPts val="0"/>
              </a:spcAft>
              <a:buClr>
                <a:srgbClr val="000000"/>
              </a:buClr>
              <a:buSzPts val="3600"/>
              <a:buFont typeface="Arial"/>
              <a:buNone/>
            </a:pPr>
            <a:r>
              <a:rPr lang="en-US" sz="3600" i="1" u="none" strike="noStrike" cap="none" dirty="0">
                <a:solidFill>
                  <a:schemeClr val="dk2"/>
                </a:solidFill>
                <a:latin typeface="Times New Roman"/>
                <a:ea typeface="Times New Roman"/>
                <a:cs typeface="Times New Roman"/>
                <a:sym typeface="Times New Roman"/>
              </a:rPr>
              <a:t>Network? Get citations Learn new tools? Follow a scholar? Get the lay of the land?</a:t>
            </a:r>
            <a:endParaRPr sz="1400" i="0" u="none" strike="noStrike" cap="none" dirty="0">
              <a:solidFill>
                <a:srgbClr val="000000"/>
              </a:solidFill>
              <a:latin typeface="Times New Roman"/>
              <a:ea typeface="Times New Roman"/>
              <a:cs typeface="Times New Roman"/>
              <a:sym typeface="Times New Roman"/>
            </a:endParaRPr>
          </a:p>
          <a:p>
            <a:pPr marL="514350" marR="0" lvl="0" indent="-514350" algn="l" rtl="0">
              <a:lnSpc>
                <a:spcPct val="140000"/>
              </a:lnSpc>
              <a:spcBef>
                <a:spcPts val="0"/>
              </a:spcBef>
              <a:spcAft>
                <a:spcPts val="0"/>
              </a:spcAft>
              <a:buClr>
                <a:schemeClr val="dk1"/>
              </a:buClr>
              <a:buSzPts val="3600"/>
              <a:buFont typeface="Times New Roman"/>
              <a:buAutoNum type="arabicPeriod" startAt="5"/>
            </a:pPr>
            <a:r>
              <a:rPr lang="en-US" sz="3600" i="0" u="none" strike="noStrike" cap="none" dirty="0">
                <a:solidFill>
                  <a:schemeClr val="dk1"/>
                </a:solidFill>
                <a:latin typeface="Times New Roman"/>
                <a:ea typeface="Times New Roman"/>
                <a:cs typeface="Times New Roman"/>
                <a:sym typeface="Times New Roman"/>
              </a:rPr>
              <a:t>Attend sessions that INTEREST YOU!</a:t>
            </a:r>
            <a:endParaRPr sz="1400" i="0" u="none" strike="noStrike" cap="none" dirty="0">
              <a:solidFill>
                <a:schemeClr val="dk1"/>
              </a:solidFill>
              <a:latin typeface="Times New Roman"/>
              <a:ea typeface="Times New Roman"/>
              <a:cs typeface="Times New Roman"/>
              <a:sym typeface="Times New Roman"/>
            </a:endParaRPr>
          </a:p>
          <a:p>
            <a:pPr marL="514350" marR="0" lvl="0" indent="-514350" algn="l" rtl="0">
              <a:lnSpc>
                <a:spcPct val="140000"/>
              </a:lnSpc>
              <a:spcBef>
                <a:spcPts val="0"/>
              </a:spcBef>
              <a:spcAft>
                <a:spcPts val="0"/>
              </a:spcAft>
              <a:buClr>
                <a:schemeClr val="dk1"/>
              </a:buClr>
              <a:buSzPts val="3600"/>
              <a:buFont typeface="Times New Roman"/>
              <a:buAutoNum type="arabicPeriod" startAt="5"/>
            </a:pPr>
            <a:r>
              <a:rPr lang="en-US" sz="3600" i="0" u="none" strike="noStrike" cap="none" dirty="0">
                <a:solidFill>
                  <a:schemeClr val="dk1"/>
                </a:solidFill>
                <a:latin typeface="Times New Roman"/>
                <a:ea typeface="Times New Roman"/>
                <a:cs typeface="Times New Roman"/>
                <a:sym typeface="Times New Roman"/>
              </a:rPr>
              <a:t>Be sure to balance your time wisely!</a:t>
            </a:r>
            <a:endParaRPr sz="1400" i="0" u="none" strike="noStrike" cap="none" dirty="0">
              <a:solidFill>
                <a:schemeClr val="dk1"/>
              </a:solidFill>
              <a:latin typeface="Times New Roman"/>
              <a:ea typeface="Times New Roman"/>
              <a:cs typeface="Times New Roman"/>
              <a:sym typeface="Times New Roman"/>
            </a:endParaRPr>
          </a:p>
          <a:p>
            <a:pPr marL="514350" marR="0" lvl="0" indent="-514350" algn="l" rtl="0">
              <a:lnSpc>
                <a:spcPct val="140000"/>
              </a:lnSpc>
              <a:spcBef>
                <a:spcPts val="0"/>
              </a:spcBef>
              <a:spcAft>
                <a:spcPts val="0"/>
              </a:spcAft>
              <a:buClr>
                <a:schemeClr val="dk1"/>
              </a:buClr>
              <a:buSzPts val="3600"/>
              <a:buFont typeface="Times New Roman"/>
              <a:buAutoNum type="arabicPeriod" startAt="5"/>
            </a:pPr>
            <a:r>
              <a:rPr lang="en-US" sz="3600" i="0" u="none" strike="noStrike" cap="none" dirty="0">
                <a:solidFill>
                  <a:schemeClr val="dk1"/>
                </a:solidFill>
                <a:latin typeface="Times New Roman"/>
                <a:ea typeface="Times New Roman"/>
                <a:cs typeface="Times New Roman"/>
                <a:sym typeface="Times New Roman"/>
              </a:rPr>
              <a:t>Carve some “down time” into your schedule</a:t>
            </a:r>
            <a:endParaRPr sz="1400" i="0" u="none" strike="noStrike" cap="none" dirty="0">
              <a:solidFill>
                <a:schemeClr val="dk1"/>
              </a:solidFill>
              <a:latin typeface="Times New Roman"/>
              <a:ea typeface="Times New Roman"/>
              <a:cs typeface="Times New Roman"/>
              <a:sym typeface="Times New Roman"/>
            </a:endParaRPr>
          </a:p>
          <a:p>
            <a:pPr marL="514350" marR="0" lvl="0" indent="-336550" algn="l" rtl="0">
              <a:lnSpc>
                <a:spcPct val="150000"/>
              </a:lnSpc>
              <a:spcBef>
                <a:spcPts val="0"/>
              </a:spcBef>
              <a:spcAft>
                <a:spcPts val="0"/>
              </a:spcAft>
              <a:buClr>
                <a:schemeClr val="dk1"/>
              </a:buClr>
              <a:buSzPts val="2800"/>
              <a:buFont typeface="Calibri"/>
              <a:buNone/>
            </a:pPr>
            <a:endParaRPr sz="2800" i="0" u="none" strike="noStrike" cap="none" dirty="0">
              <a:solidFill>
                <a:srgbClr val="FCFEF1"/>
              </a:solidFill>
              <a:latin typeface="Times New Roman"/>
              <a:ea typeface="Times New Roman"/>
              <a:cs typeface="Times New Roman"/>
              <a:sym typeface="Times New Roman"/>
            </a:endParaRPr>
          </a:p>
        </p:txBody>
      </p:sp>
      <p:sp>
        <p:nvSpPr>
          <p:cNvPr id="305" name="Google Shape;305;p20"/>
          <p:cNvSpPr/>
          <p:nvPr/>
        </p:nvSpPr>
        <p:spPr>
          <a:xfrm>
            <a:off x="11249025" y="1028700"/>
            <a:ext cx="5314951" cy="8667750"/>
          </a:xfrm>
          <a:custGeom>
            <a:avLst/>
            <a:gdLst/>
            <a:ahLst/>
            <a:cxnLst/>
            <a:rect l="l" t="t" r="r" b="b"/>
            <a:pathLst>
              <a:path w="6433438" h="10491807" extrusionOk="0">
                <a:moveTo>
                  <a:pt x="0" y="0"/>
                </a:moveTo>
                <a:lnTo>
                  <a:pt x="0" y="10491807"/>
                </a:lnTo>
                <a:lnTo>
                  <a:pt x="6433438" y="10491807"/>
                </a:lnTo>
                <a:lnTo>
                  <a:pt x="6433438" y="0"/>
                </a:lnTo>
                <a:lnTo>
                  <a:pt x="0" y="0"/>
                </a:lnTo>
                <a:close/>
                <a:moveTo>
                  <a:pt x="6372477" y="10430846"/>
                </a:moveTo>
                <a:lnTo>
                  <a:pt x="59690" y="10430846"/>
                </a:lnTo>
                <a:lnTo>
                  <a:pt x="59690" y="59690"/>
                </a:lnTo>
                <a:lnTo>
                  <a:pt x="6372477" y="59690"/>
                </a:lnTo>
                <a:lnTo>
                  <a:pt x="6372477" y="10430846"/>
                </a:lnTo>
                <a:close/>
              </a:path>
            </a:pathLst>
          </a:custGeom>
          <a:solidFill>
            <a:srgbClr val="FCFEF1"/>
          </a:solidFill>
          <a:ln>
            <a:noFill/>
          </a:ln>
        </p:spPr>
      </p:sp>
      <p:sp>
        <p:nvSpPr>
          <p:cNvPr id="307" name="Google Shape;307;p20"/>
          <p:cNvSpPr txBox="1"/>
          <p:nvPr/>
        </p:nvSpPr>
        <p:spPr>
          <a:xfrm>
            <a:off x="1162050" y="1164775"/>
            <a:ext cx="15963900" cy="1108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7200"/>
              <a:buFont typeface="Arial"/>
              <a:buNone/>
            </a:pPr>
            <a:r>
              <a:rPr lang="en-US" sz="7200" b="1" u="none" strike="noStrike" cap="none" dirty="0">
                <a:solidFill>
                  <a:srgbClr val="1F497D"/>
                </a:solidFill>
                <a:latin typeface="Times New Roman"/>
                <a:ea typeface="Times New Roman"/>
                <a:cs typeface="Times New Roman"/>
                <a:sym typeface="Times New Roman"/>
              </a:rPr>
              <a:t>HELPFUL HINTS &amp; TIPS for AOM </a:t>
            </a:r>
            <a:endParaRPr sz="7200" b="1" u="none" strike="noStrike" cap="none" dirty="0">
              <a:solidFill>
                <a:srgbClr val="1F497D"/>
              </a:solidFill>
              <a:latin typeface="Times New Roman"/>
              <a:ea typeface="Times New Roman"/>
              <a:cs typeface="Times New Roman"/>
              <a:sym typeface="Times New Roman"/>
            </a:endParaRPr>
          </a:p>
        </p:txBody>
      </p:sp>
      <p:sp>
        <p:nvSpPr>
          <p:cNvPr id="308" name="Google Shape;308;p20"/>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20"/>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310" name="Google Shape;310;p20"/>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20"/>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12" name="Google Shape;312;p20"/>
          <p:cNvPicPr preferRelativeResize="0"/>
          <p:nvPr/>
        </p:nvPicPr>
        <p:blipFill>
          <a:blip r:embed="rId3">
            <a:alphaModFix/>
          </a:blip>
          <a:stretch>
            <a:fillRect/>
          </a:stretch>
        </p:blipFill>
        <p:spPr>
          <a:xfrm>
            <a:off x="15896700" y="8172725"/>
            <a:ext cx="1924050" cy="1428750"/>
          </a:xfrm>
          <a:prstGeom prst="rect">
            <a:avLst/>
          </a:prstGeom>
          <a:noFill/>
          <a:ln>
            <a:noFill/>
          </a:ln>
        </p:spPr>
      </p:pic>
      <p:pic>
        <p:nvPicPr>
          <p:cNvPr id="2" name="Google Shape;296;p19" descr="advice-support-300px.png">
            <a:extLst>
              <a:ext uri="{FF2B5EF4-FFF2-40B4-BE49-F238E27FC236}">
                <a16:creationId xmlns:a16="http://schemas.microsoft.com/office/drawing/2014/main" id="{E2F194B4-847F-E89F-E6E4-D8D30F230BFB}"/>
              </a:ext>
            </a:extLst>
          </p:cNvPr>
          <p:cNvPicPr preferRelativeResize="0"/>
          <p:nvPr/>
        </p:nvPicPr>
        <p:blipFill rotWithShape="1">
          <a:blip r:embed="rId4">
            <a:alphaModFix/>
          </a:blip>
          <a:srcRect/>
          <a:stretch/>
        </p:blipFill>
        <p:spPr>
          <a:xfrm>
            <a:off x="11146016" y="4675497"/>
            <a:ext cx="4719025" cy="500217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7"/>
        <p:cNvGrpSpPr/>
        <p:nvPr/>
      </p:nvGrpSpPr>
      <p:grpSpPr>
        <a:xfrm>
          <a:off x="0" y="0"/>
          <a:ext cx="0" cy="0"/>
          <a:chOff x="0" y="0"/>
          <a:chExt cx="0" cy="0"/>
        </a:xfrm>
      </p:grpSpPr>
      <p:pic>
        <p:nvPicPr>
          <p:cNvPr id="318" name="Google Shape;318;p22" descr="54-543050_trading-advice-mentoring-experience-transparent-background-coach-mentor.png.jpeg"/>
          <p:cNvPicPr preferRelativeResize="0"/>
          <p:nvPr/>
        </p:nvPicPr>
        <p:blipFill rotWithShape="1">
          <a:blip r:embed="rId3">
            <a:alphaModFix amt="20000"/>
          </a:blip>
          <a:srcRect/>
          <a:stretch/>
        </p:blipFill>
        <p:spPr>
          <a:xfrm>
            <a:off x="-1371600" y="549332"/>
            <a:ext cx="10726671" cy="10385368"/>
          </a:xfrm>
          <a:prstGeom prst="rect">
            <a:avLst/>
          </a:prstGeom>
          <a:noFill/>
          <a:ln>
            <a:noFill/>
          </a:ln>
        </p:spPr>
      </p:pic>
      <p:sp>
        <p:nvSpPr>
          <p:cNvPr id="319" name="Google Shape;319;p22"/>
          <p:cNvSpPr/>
          <p:nvPr/>
        </p:nvSpPr>
        <p:spPr>
          <a:xfrm>
            <a:off x="7464975" y="560250"/>
            <a:ext cx="9933600" cy="9166500"/>
          </a:xfrm>
          <a:prstGeom prst="rect">
            <a:avLst/>
          </a:prstGeom>
          <a:solidFill>
            <a:srgbClr val="FD703C">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2"/>
          <p:cNvSpPr/>
          <p:nvPr/>
        </p:nvSpPr>
        <p:spPr>
          <a:xfrm>
            <a:off x="648675" y="457200"/>
            <a:ext cx="7320287" cy="9124125"/>
          </a:xfrm>
          <a:custGeom>
            <a:avLst/>
            <a:gdLst/>
            <a:ahLst/>
            <a:cxnLst/>
            <a:rect l="l" t="t" r="r" b="b"/>
            <a:pathLst>
              <a:path w="8873075" h="11229692" extrusionOk="0">
                <a:moveTo>
                  <a:pt x="0" y="0"/>
                </a:moveTo>
                <a:lnTo>
                  <a:pt x="0" y="11229692"/>
                </a:lnTo>
                <a:lnTo>
                  <a:pt x="8873075" y="11229692"/>
                </a:lnTo>
                <a:lnTo>
                  <a:pt x="8873075" y="0"/>
                </a:lnTo>
                <a:lnTo>
                  <a:pt x="0" y="0"/>
                </a:lnTo>
                <a:close/>
                <a:moveTo>
                  <a:pt x="8812115" y="11168732"/>
                </a:moveTo>
                <a:lnTo>
                  <a:pt x="59690" y="11168732"/>
                </a:lnTo>
                <a:lnTo>
                  <a:pt x="59690" y="59690"/>
                </a:lnTo>
                <a:lnTo>
                  <a:pt x="8812115" y="59690"/>
                </a:lnTo>
                <a:lnTo>
                  <a:pt x="8812115" y="11168732"/>
                </a:lnTo>
                <a:close/>
              </a:path>
            </a:pathLst>
          </a:custGeom>
          <a:solidFill>
            <a:schemeClr val="accent2"/>
          </a:solidFill>
          <a:ln>
            <a:noFill/>
          </a:ln>
        </p:spPr>
      </p:sp>
      <p:sp>
        <p:nvSpPr>
          <p:cNvPr id="321" name="Google Shape;321;p22"/>
          <p:cNvSpPr txBox="1"/>
          <p:nvPr/>
        </p:nvSpPr>
        <p:spPr>
          <a:xfrm>
            <a:off x="1219200" y="3009900"/>
            <a:ext cx="5747400" cy="4566900"/>
          </a:xfrm>
          <a:prstGeom prst="rect">
            <a:avLst/>
          </a:prstGeom>
          <a:noFill/>
          <a:ln>
            <a:noFill/>
          </a:ln>
        </p:spPr>
        <p:txBody>
          <a:bodyPr spcFirstLastPara="1" wrap="square" lIns="0" tIns="0" rIns="0" bIns="0" anchor="t" anchorCtr="0">
            <a:spAutoFit/>
          </a:bodyPr>
          <a:lstStyle/>
          <a:p>
            <a:pPr marL="0" marR="0" lvl="0" indent="0" algn="l" rtl="0">
              <a:lnSpc>
                <a:spcPct val="110000"/>
              </a:lnSpc>
              <a:spcBef>
                <a:spcPts val="0"/>
              </a:spcBef>
              <a:spcAft>
                <a:spcPts val="0"/>
              </a:spcAft>
              <a:buClr>
                <a:srgbClr val="000000"/>
              </a:buClr>
              <a:buSzPts val="7200"/>
              <a:buFont typeface="Arial"/>
              <a:buNone/>
            </a:pPr>
            <a:r>
              <a:rPr lang="en-US" sz="6900" b="1" u="none" strike="noStrike" cap="none">
                <a:solidFill>
                  <a:schemeClr val="accent2"/>
                </a:solidFill>
                <a:latin typeface="Times New Roman"/>
                <a:ea typeface="Times New Roman"/>
                <a:cs typeface="Times New Roman"/>
                <a:sym typeface="Times New Roman"/>
              </a:rPr>
              <a:t>Making Connections &amp; Seeking Support</a:t>
            </a:r>
            <a:endParaRPr sz="6900" b="1" u="none" strike="noStrike" cap="none">
              <a:solidFill>
                <a:schemeClr val="accent2"/>
              </a:solidFill>
              <a:latin typeface="Times New Roman"/>
              <a:ea typeface="Times New Roman"/>
              <a:cs typeface="Times New Roman"/>
              <a:sym typeface="Times New Roman"/>
            </a:endParaRPr>
          </a:p>
        </p:txBody>
      </p:sp>
      <p:sp>
        <p:nvSpPr>
          <p:cNvPr id="322" name="Google Shape;322;p22"/>
          <p:cNvSpPr txBox="1"/>
          <p:nvPr/>
        </p:nvSpPr>
        <p:spPr>
          <a:xfrm>
            <a:off x="8823250" y="1200075"/>
            <a:ext cx="8229600" cy="7314600"/>
          </a:xfrm>
          <a:prstGeom prst="rect">
            <a:avLst/>
          </a:prstGeom>
          <a:noFill/>
          <a:ln>
            <a:noFill/>
          </a:ln>
        </p:spPr>
        <p:txBody>
          <a:bodyPr spcFirstLastPara="1" wrap="square" lIns="0" tIns="0" rIns="0" bIns="0" anchor="t" anchorCtr="0">
            <a:spAutoFit/>
          </a:bodyPr>
          <a:lstStyle/>
          <a:p>
            <a:pPr marL="514350" marR="0" lvl="0" indent="-514350" algn="l" rtl="0">
              <a:lnSpc>
                <a:spcPct val="140000"/>
              </a:lnSpc>
              <a:spcBef>
                <a:spcPts val="0"/>
              </a:spcBef>
              <a:spcAft>
                <a:spcPts val="0"/>
              </a:spcAft>
              <a:buClr>
                <a:schemeClr val="dk1"/>
              </a:buClr>
              <a:buSzPts val="4400"/>
              <a:buFont typeface="Times New Roman"/>
              <a:buAutoNum type="arabicPeriod"/>
            </a:pPr>
            <a:r>
              <a:rPr lang="en-US" sz="4400" b="1" i="0" u="none" strike="noStrike" cap="none">
                <a:solidFill>
                  <a:schemeClr val="dk1"/>
                </a:solidFill>
                <a:latin typeface="Times New Roman"/>
                <a:ea typeface="Times New Roman"/>
                <a:cs typeface="Times New Roman"/>
                <a:sym typeface="Times New Roman"/>
              </a:rPr>
              <a:t> Conference </a:t>
            </a:r>
            <a:r>
              <a:rPr lang="en-US" sz="4400" b="1">
                <a:solidFill>
                  <a:schemeClr val="dk1"/>
                </a:solidFill>
                <a:latin typeface="Times New Roman"/>
                <a:ea typeface="Times New Roman"/>
                <a:cs typeface="Times New Roman"/>
                <a:sym typeface="Times New Roman"/>
              </a:rPr>
              <a:t>B</a:t>
            </a:r>
            <a:r>
              <a:rPr lang="en-US" sz="4400" b="1" i="0" u="none" strike="noStrike" cap="none">
                <a:solidFill>
                  <a:schemeClr val="dk1"/>
                </a:solidFill>
                <a:latin typeface="Times New Roman"/>
                <a:ea typeface="Times New Roman"/>
                <a:cs typeface="Times New Roman"/>
                <a:sym typeface="Times New Roman"/>
              </a:rPr>
              <a:t>uddy</a:t>
            </a:r>
            <a:r>
              <a:rPr lang="en-US" sz="4400">
                <a:solidFill>
                  <a:schemeClr val="dk1"/>
                </a:solidFill>
                <a:latin typeface="Times New Roman"/>
                <a:ea typeface="Times New Roman"/>
                <a:cs typeface="Times New Roman"/>
                <a:sym typeface="Times New Roman"/>
              </a:rPr>
              <a:t> </a:t>
            </a:r>
            <a:endParaRPr sz="4400">
              <a:solidFill>
                <a:schemeClr val="dk1"/>
              </a:solidFill>
              <a:latin typeface="Times New Roman"/>
              <a:ea typeface="Times New Roman"/>
              <a:cs typeface="Times New Roman"/>
              <a:sym typeface="Times New Roman"/>
            </a:endParaRPr>
          </a:p>
          <a:p>
            <a:pPr marL="457200" marR="0" lvl="0" indent="0" algn="l" rtl="0">
              <a:lnSpc>
                <a:spcPct val="140000"/>
              </a:lnSpc>
              <a:spcBef>
                <a:spcPts val="0"/>
              </a:spcBef>
              <a:spcAft>
                <a:spcPts val="0"/>
              </a:spcAft>
              <a:buNone/>
            </a:pPr>
            <a:r>
              <a:rPr lang="en-US" sz="4400" u="none" strike="noStrike" cap="none">
                <a:solidFill>
                  <a:schemeClr val="dk1"/>
                </a:solidFill>
                <a:latin typeface="Times New Roman"/>
                <a:ea typeface="Times New Roman"/>
                <a:cs typeface="Times New Roman"/>
                <a:sym typeface="Times New Roman"/>
              </a:rPr>
              <a:t>Mentorship and suppor</a:t>
            </a:r>
            <a:r>
              <a:rPr lang="en-US" sz="4400">
                <a:solidFill>
                  <a:schemeClr val="dk1"/>
                </a:solidFill>
                <a:latin typeface="Times New Roman"/>
                <a:ea typeface="Times New Roman"/>
                <a:cs typeface="Times New Roman"/>
                <a:sym typeface="Times New Roman"/>
              </a:rPr>
              <a:t>t </a:t>
            </a:r>
            <a:r>
              <a:rPr lang="en-US" sz="4400" u="none" strike="noStrike" cap="none">
                <a:solidFill>
                  <a:schemeClr val="dk1"/>
                </a:solidFill>
                <a:latin typeface="Times New Roman"/>
                <a:ea typeface="Times New Roman"/>
                <a:cs typeface="Times New Roman"/>
                <a:sym typeface="Times New Roman"/>
              </a:rPr>
              <a:t>during </a:t>
            </a:r>
            <a:r>
              <a:rPr lang="en-US" sz="4400">
                <a:solidFill>
                  <a:schemeClr val="dk1"/>
                </a:solidFill>
                <a:latin typeface="Times New Roman"/>
                <a:ea typeface="Times New Roman"/>
                <a:cs typeface="Times New Roman"/>
                <a:sym typeface="Times New Roman"/>
              </a:rPr>
              <a:t>the</a:t>
            </a:r>
            <a:r>
              <a:rPr lang="en-US" sz="4400" u="none" strike="noStrike" cap="none">
                <a:solidFill>
                  <a:schemeClr val="dk1"/>
                </a:solidFill>
                <a:latin typeface="Times New Roman"/>
                <a:ea typeface="Times New Roman"/>
                <a:cs typeface="Times New Roman"/>
                <a:sym typeface="Times New Roman"/>
              </a:rPr>
              <a:t> conference and beyond</a:t>
            </a:r>
            <a:endParaRPr sz="1400" u="none" strike="noStrike" cap="none">
              <a:solidFill>
                <a:schemeClr val="dk1"/>
              </a:solidFill>
              <a:latin typeface="Times New Roman"/>
              <a:ea typeface="Times New Roman"/>
              <a:cs typeface="Times New Roman"/>
              <a:sym typeface="Times New Roman"/>
            </a:endParaRPr>
          </a:p>
          <a:p>
            <a:pPr marL="742950" marR="0" lvl="0" indent="-742950" algn="l" rtl="0">
              <a:lnSpc>
                <a:spcPct val="140000"/>
              </a:lnSpc>
              <a:spcBef>
                <a:spcPts val="0"/>
              </a:spcBef>
              <a:spcAft>
                <a:spcPts val="0"/>
              </a:spcAft>
              <a:buClr>
                <a:schemeClr val="dk1"/>
              </a:buClr>
              <a:buSzPts val="4400"/>
              <a:buFont typeface="Times New Roman"/>
              <a:buAutoNum type="arabicPeriod" startAt="2"/>
            </a:pPr>
            <a:r>
              <a:rPr lang="en-US" sz="4400" b="1" i="0" u="none" strike="noStrike" cap="none">
                <a:solidFill>
                  <a:schemeClr val="dk1"/>
                </a:solidFill>
                <a:latin typeface="Times New Roman"/>
                <a:ea typeface="Times New Roman"/>
                <a:cs typeface="Times New Roman"/>
                <a:sym typeface="Times New Roman"/>
              </a:rPr>
              <a:t>MDSA Cohort </a:t>
            </a:r>
            <a:r>
              <a:rPr lang="en-US" sz="4400" b="1">
                <a:solidFill>
                  <a:schemeClr val="dk1"/>
                </a:solidFill>
                <a:latin typeface="Times New Roman"/>
                <a:ea typeface="Times New Roman"/>
                <a:cs typeface="Times New Roman"/>
                <a:sym typeface="Times New Roman"/>
              </a:rPr>
              <a:t>Group Chat</a:t>
            </a:r>
            <a:endParaRPr sz="4400">
              <a:solidFill>
                <a:schemeClr val="dk1"/>
              </a:solidFill>
              <a:latin typeface="Times New Roman"/>
              <a:ea typeface="Times New Roman"/>
              <a:cs typeface="Times New Roman"/>
              <a:sym typeface="Times New Roman"/>
            </a:endParaRPr>
          </a:p>
          <a:p>
            <a:pPr marL="457200" marR="0" lvl="0" indent="0" algn="l" rtl="0">
              <a:lnSpc>
                <a:spcPct val="140000"/>
              </a:lnSpc>
              <a:spcBef>
                <a:spcPts val="0"/>
              </a:spcBef>
              <a:spcAft>
                <a:spcPts val="0"/>
              </a:spcAft>
              <a:buNone/>
            </a:pPr>
            <a:r>
              <a:rPr lang="en-US" sz="4400" i="0" u="none" strike="noStrike" cap="none">
                <a:solidFill>
                  <a:schemeClr val="dk1"/>
                </a:solidFill>
                <a:latin typeface="Times New Roman"/>
                <a:ea typeface="Times New Roman"/>
                <a:cs typeface="Times New Roman"/>
                <a:sym typeface="Times New Roman"/>
              </a:rPr>
              <a:t>Groupme, Whatsapp, or Slack</a:t>
            </a:r>
            <a:endParaRPr sz="1400" i="0" u="none" strike="noStrike" cap="none">
              <a:solidFill>
                <a:schemeClr val="dk1"/>
              </a:solidFill>
              <a:latin typeface="Times New Roman"/>
              <a:ea typeface="Times New Roman"/>
              <a:cs typeface="Times New Roman"/>
              <a:sym typeface="Times New Roman"/>
            </a:endParaRPr>
          </a:p>
          <a:p>
            <a:pPr marL="514350" marR="0" lvl="0" indent="-514350" algn="l" rtl="0">
              <a:lnSpc>
                <a:spcPct val="140000"/>
              </a:lnSpc>
              <a:spcBef>
                <a:spcPts val="0"/>
              </a:spcBef>
              <a:spcAft>
                <a:spcPts val="0"/>
              </a:spcAft>
              <a:buClr>
                <a:schemeClr val="dk1"/>
              </a:buClr>
              <a:buSzPts val="4400"/>
              <a:buFont typeface="Times New Roman"/>
              <a:buAutoNum type="arabicPeriod" startAt="2"/>
            </a:pPr>
            <a:r>
              <a:rPr lang="en-US" sz="4400" b="1">
                <a:solidFill>
                  <a:schemeClr val="dk1"/>
                </a:solidFill>
                <a:latin typeface="Times New Roman"/>
                <a:ea typeface="Times New Roman"/>
                <a:cs typeface="Times New Roman"/>
                <a:sym typeface="Times New Roman"/>
              </a:rPr>
              <a:t>MDSA Membership Committee</a:t>
            </a:r>
            <a:endParaRPr sz="4400" b="1">
              <a:solidFill>
                <a:schemeClr val="dk1"/>
              </a:solidFill>
              <a:latin typeface="Times New Roman"/>
              <a:ea typeface="Times New Roman"/>
              <a:cs typeface="Times New Roman"/>
              <a:sym typeface="Times New Roman"/>
            </a:endParaRPr>
          </a:p>
          <a:p>
            <a:pPr marL="457200" marR="0" lvl="0" indent="0" algn="l" rtl="0">
              <a:lnSpc>
                <a:spcPct val="140000"/>
              </a:lnSpc>
              <a:spcBef>
                <a:spcPts val="0"/>
              </a:spcBef>
              <a:spcAft>
                <a:spcPts val="0"/>
              </a:spcAft>
              <a:buNone/>
            </a:pPr>
            <a:r>
              <a:rPr lang="en-US" sz="4400">
                <a:solidFill>
                  <a:schemeClr val="dk1"/>
                </a:solidFill>
                <a:latin typeface="Times New Roman"/>
                <a:ea typeface="Times New Roman"/>
                <a:cs typeface="Times New Roman"/>
                <a:sym typeface="Times New Roman"/>
              </a:rPr>
              <a:t>Check for emails offering opportunities for connection</a:t>
            </a:r>
            <a:endParaRPr sz="4400">
              <a:solidFill>
                <a:schemeClr val="dk1"/>
              </a:solidFill>
              <a:latin typeface="Times New Roman"/>
              <a:ea typeface="Times New Roman"/>
              <a:cs typeface="Times New Roman"/>
              <a:sym typeface="Times New Roman"/>
            </a:endParaRPr>
          </a:p>
        </p:txBody>
      </p:sp>
      <p:sp>
        <p:nvSpPr>
          <p:cNvPr id="323" name="Google Shape;323;p22"/>
          <p:cNvSpPr/>
          <p:nvPr/>
        </p:nvSpPr>
        <p:spPr>
          <a:xfrm>
            <a:off x="16223128" y="1028700"/>
            <a:ext cx="765659" cy="171371"/>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2"/>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2"/>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326" name="Google Shape;326;p22"/>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2"/>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28" name="Google Shape;328;p22"/>
          <p:cNvPicPr preferRelativeResize="0"/>
          <p:nvPr/>
        </p:nvPicPr>
        <p:blipFill>
          <a:blip r:embed="rId4">
            <a:alphaModFix/>
          </a:blip>
          <a:stretch>
            <a:fillRect/>
          </a:stretch>
        </p:blipFill>
        <p:spPr>
          <a:xfrm>
            <a:off x="15896700" y="8172725"/>
            <a:ext cx="1924050" cy="142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3"/>
        <p:cNvGrpSpPr/>
        <p:nvPr/>
      </p:nvGrpSpPr>
      <p:grpSpPr>
        <a:xfrm>
          <a:off x="0" y="0"/>
          <a:ext cx="0" cy="0"/>
          <a:chOff x="0" y="0"/>
          <a:chExt cx="0" cy="0"/>
        </a:xfrm>
      </p:grpSpPr>
      <p:sp>
        <p:nvSpPr>
          <p:cNvPr id="334" name="Google Shape;334;g1404cdd4a3c_1_17"/>
          <p:cNvSpPr/>
          <p:nvPr/>
        </p:nvSpPr>
        <p:spPr>
          <a:xfrm>
            <a:off x="-1333500" y="1028700"/>
            <a:ext cx="14253300" cy="381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g1404cdd4a3c_1_17"/>
          <p:cNvSpPr/>
          <p:nvPr/>
        </p:nvSpPr>
        <p:spPr>
          <a:xfrm>
            <a:off x="16493641" y="9086929"/>
            <a:ext cx="765600" cy="1713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g1404cdd4a3c_1_17"/>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g1404cdd4a3c_1_17"/>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g1404cdd4a3c_1_17"/>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g1404cdd4a3c_1_17"/>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g1404cdd4a3c_1_17"/>
          <p:cNvSpPr txBox="1"/>
          <p:nvPr/>
        </p:nvSpPr>
        <p:spPr>
          <a:xfrm>
            <a:off x="8075350" y="2199594"/>
            <a:ext cx="9183900" cy="38790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4000"/>
              <a:buFont typeface="Times New Roman"/>
              <a:buAutoNum type="arabicPeriod"/>
            </a:pPr>
            <a:r>
              <a:rPr lang="en-US" sz="4000" b="0" i="0" u="none" strike="noStrike" cap="none">
                <a:solidFill>
                  <a:srgbClr val="000000"/>
                </a:solidFill>
                <a:latin typeface="Times New Roman"/>
                <a:ea typeface="Times New Roman"/>
                <a:cs typeface="Times New Roman"/>
                <a:sym typeface="Times New Roman"/>
              </a:rPr>
              <a:t>Identify the salient roles in your life.</a:t>
            </a:r>
            <a:endParaRPr sz="4000" b="0" i="0" u="none" strike="noStrike" cap="none">
              <a:solidFill>
                <a:srgbClr val="00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AutoNum type="arabicPeriod"/>
            </a:pPr>
            <a:r>
              <a:rPr lang="en-US" sz="4000" b="0" i="0" u="none" strike="noStrike" cap="none">
                <a:solidFill>
                  <a:srgbClr val="000000"/>
                </a:solidFill>
                <a:latin typeface="Times New Roman"/>
                <a:ea typeface="Times New Roman"/>
                <a:cs typeface="Times New Roman"/>
                <a:sym typeface="Times New Roman"/>
              </a:rPr>
              <a:t>Rank order these roles by priority.</a:t>
            </a:r>
            <a:endParaRPr sz="4000" b="0" i="0" u="none" strike="noStrike" cap="none">
              <a:solidFill>
                <a:srgbClr val="00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AutoNum type="arabicPeriod"/>
            </a:pPr>
            <a:r>
              <a:rPr lang="en-US" sz="4000" b="0" i="0" u="none" strike="noStrike" cap="none">
                <a:solidFill>
                  <a:srgbClr val="000000"/>
                </a:solidFill>
                <a:latin typeface="Times New Roman"/>
                <a:ea typeface="Times New Roman"/>
                <a:cs typeface="Times New Roman"/>
                <a:sym typeface="Times New Roman"/>
              </a:rPr>
              <a:t>Design a daily routine that nourishes and fulfills you.</a:t>
            </a:r>
            <a:endParaRPr sz="4000" b="0" i="0" u="none" strike="noStrike" cap="none">
              <a:solidFill>
                <a:srgbClr val="00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AutoNum type="arabicPeriod"/>
            </a:pPr>
            <a:r>
              <a:rPr lang="en-US" sz="4000" b="0" i="0" u="none" strike="noStrike" cap="none">
                <a:solidFill>
                  <a:srgbClr val="000000"/>
                </a:solidFill>
                <a:latin typeface="Times New Roman"/>
                <a:ea typeface="Times New Roman"/>
                <a:cs typeface="Times New Roman"/>
                <a:sym typeface="Times New Roman"/>
              </a:rPr>
              <a:t>Be adaptable.</a:t>
            </a:r>
            <a:endParaRPr sz="4000" b="0" i="0" u="none" strike="noStrike" cap="none">
              <a:solidFill>
                <a:srgbClr val="00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AutoNum type="arabicPeriod"/>
            </a:pPr>
            <a:r>
              <a:rPr lang="en-US" sz="4000" b="0" i="0" u="none" strike="noStrike" cap="none">
                <a:solidFill>
                  <a:srgbClr val="000000"/>
                </a:solidFill>
                <a:latin typeface="Times New Roman"/>
                <a:ea typeface="Times New Roman"/>
                <a:cs typeface="Times New Roman"/>
                <a:sym typeface="Times New Roman"/>
              </a:rPr>
              <a:t>Give yourself grace.</a:t>
            </a:r>
            <a:endParaRPr sz="4000" b="0" i="0" u="none" strike="noStrike" cap="none">
              <a:solidFill>
                <a:srgbClr val="000000"/>
              </a:solidFill>
              <a:latin typeface="Times New Roman"/>
              <a:ea typeface="Times New Roman"/>
              <a:cs typeface="Times New Roman"/>
              <a:sym typeface="Times New Roman"/>
            </a:endParaRPr>
          </a:p>
        </p:txBody>
      </p:sp>
      <p:pic>
        <p:nvPicPr>
          <p:cNvPr id="341" name="Google Shape;341;g1404cdd4a3c_1_17"/>
          <p:cNvPicPr preferRelativeResize="0"/>
          <p:nvPr/>
        </p:nvPicPr>
        <p:blipFill rotWithShape="1">
          <a:blip r:embed="rId3">
            <a:alphaModFix/>
          </a:blip>
          <a:srcRect l="47039" t="-32310" r="7524" b="32309"/>
          <a:stretch/>
        </p:blipFill>
        <p:spPr>
          <a:xfrm>
            <a:off x="349950" y="425700"/>
            <a:ext cx="7473015" cy="9251975"/>
          </a:xfrm>
          <a:prstGeom prst="rect">
            <a:avLst/>
          </a:prstGeom>
          <a:noFill/>
          <a:ln>
            <a:noFill/>
          </a:ln>
        </p:spPr>
      </p:pic>
      <p:pic>
        <p:nvPicPr>
          <p:cNvPr id="342" name="Google Shape;342;g1404cdd4a3c_1_17"/>
          <p:cNvPicPr preferRelativeResize="0"/>
          <p:nvPr/>
        </p:nvPicPr>
        <p:blipFill rotWithShape="1">
          <a:blip r:embed="rId4">
            <a:alphaModFix/>
          </a:blip>
          <a:srcRect/>
          <a:stretch/>
        </p:blipFill>
        <p:spPr>
          <a:xfrm>
            <a:off x="1297990" y="1169707"/>
            <a:ext cx="5829300" cy="3848100"/>
          </a:xfrm>
          <a:prstGeom prst="rect">
            <a:avLst/>
          </a:prstGeom>
          <a:noFill/>
          <a:ln>
            <a:noFill/>
          </a:ln>
        </p:spPr>
      </p:pic>
      <p:sp>
        <p:nvSpPr>
          <p:cNvPr id="343" name="Google Shape;343;g1404cdd4a3c_1_17"/>
          <p:cNvSpPr txBox="1"/>
          <p:nvPr/>
        </p:nvSpPr>
        <p:spPr>
          <a:xfrm>
            <a:off x="7794022" y="1430100"/>
            <a:ext cx="94362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8000"/>
              <a:buFont typeface="Arial"/>
              <a:buNone/>
            </a:pPr>
            <a:r>
              <a:rPr lang="en-US" sz="5000" b="0" i="0" u="none" strike="noStrike" cap="none">
                <a:solidFill>
                  <a:schemeClr val="dk1"/>
                </a:solidFill>
                <a:latin typeface="Times New Roman"/>
                <a:ea typeface="Times New Roman"/>
                <a:cs typeface="Times New Roman"/>
                <a:sym typeface="Times New Roman"/>
              </a:rPr>
              <a:t>BROAD SUGGESTIONS</a:t>
            </a:r>
            <a:endParaRPr sz="5000" b="0" i="1" u="none" strike="noStrike" cap="none">
              <a:solidFill>
                <a:schemeClr val="dk1"/>
              </a:solidFill>
              <a:latin typeface="Times New Roman"/>
              <a:ea typeface="Times New Roman"/>
              <a:cs typeface="Times New Roman"/>
              <a:sym typeface="Times New Roman"/>
            </a:endParaRPr>
          </a:p>
        </p:txBody>
      </p:sp>
      <p:sp>
        <p:nvSpPr>
          <p:cNvPr id="344" name="Google Shape;344;g1404cdd4a3c_1_17"/>
          <p:cNvSpPr txBox="1"/>
          <p:nvPr/>
        </p:nvSpPr>
        <p:spPr>
          <a:xfrm>
            <a:off x="8075350" y="6277375"/>
            <a:ext cx="9183900" cy="1416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1" u="none" strike="noStrike" cap="none">
                <a:solidFill>
                  <a:srgbClr val="FF0000"/>
                </a:solidFill>
                <a:highlight>
                  <a:schemeClr val="lt1"/>
                </a:highlight>
                <a:latin typeface="Times New Roman"/>
                <a:ea typeface="Times New Roman"/>
                <a:cs typeface="Times New Roman"/>
                <a:sym typeface="Times New Roman"/>
              </a:rPr>
              <a:t>Everyone is different, so take what resonates and leave the rest!</a:t>
            </a:r>
            <a:endParaRPr sz="4000" b="0" i="1" u="none" strike="noStrike" cap="none">
              <a:solidFill>
                <a:srgbClr val="FF0000"/>
              </a:solidFill>
              <a:highlight>
                <a:schemeClr val="lt1"/>
              </a:highlight>
              <a:latin typeface="Times New Roman"/>
              <a:ea typeface="Times New Roman"/>
              <a:cs typeface="Times New Roman"/>
              <a:sym typeface="Times New Roman"/>
            </a:endParaRPr>
          </a:p>
        </p:txBody>
      </p:sp>
      <p:pic>
        <p:nvPicPr>
          <p:cNvPr id="345" name="Google Shape;345;g1404cdd4a3c_1_17"/>
          <p:cNvPicPr preferRelativeResize="0"/>
          <p:nvPr/>
        </p:nvPicPr>
        <p:blipFill>
          <a:blip r:embed="rId5">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sp>
        <p:nvSpPr>
          <p:cNvPr id="351" name="Google Shape;351;g1404cdd4a3c_2_21"/>
          <p:cNvSpPr/>
          <p:nvPr/>
        </p:nvSpPr>
        <p:spPr>
          <a:xfrm>
            <a:off x="-1333500" y="1028700"/>
            <a:ext cx="14253300" cy="381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g1404cdd4a3c_2_21"/>
          <p:cNvSpPr/>
          <p:nvPr/>
        </p:nvSpPr>
        <p:spPr>
          <a:xfrm>
            <a:off x="16493641" y="9086929"/>
            <a:ext cx="765600" cy="1713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g1404cdd4a3c_2_21"/>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g1404cdd4a3c_2_21"/>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g1404cdd4a3c_2_21"/>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g1404cdd4a3c_2_21"/>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1404cdd4a3c_2_21"/>
          <p:cNvSpPr txBox="1"/>
          <p:nvPr/>
        </p:nvSpPr>
        <p:spPr>
          <a:xfrm>
            <a:off x="8046325" y="2398357"/>
            <a:ext cx="9183900" cy="3879000"/>
          </a:xfrm>
          <a:prstGeom prst="rect">
            <a:avLst/>
          </a:prstGeom>
          <a:noFill/>
          <a:ln>
            <a:noFill/>
          </a:ln>
        </p:spPr>
        <p:txBody>
          <a:bodyPr spcFirstLastPara="1" wrap="square" lIns="91425" tIns="91425" rIns="91425" bIns="91425" anchor="t" anchorCtr="0">
            <a:spAutoFit/>
          </a:bodyPr>
          <a:lstStyle/>
          <a:p>
            <a:pPr marL="457200" marR="0" lvl="0" indent="-457200" algn="l" rtl="0">
              <a:lnSpc>
                <a:spcPct val="100000"/>
              </a:lnSpc>
              <a:spcBef>
                <a:spcPts val="0"/>
              </a:spcBef>
              <a:spcAft>
                <a:spcPts val="0"/>
              </a:spcAft>
              <a:buClr>
                <a:srgbClr val="000000"/>
              </a:buClr>
              <a:buSzPts val="4000"/>
              <a:buFont typeface="Times New Roman"/>
              <a:buAutoNum type="arabicPeriod"/>
            </a:pPr>
            <a:r>
              <a:rPr lang="en-US" sz="4000" b="0" i="0" u="none" strike="noStrike" cap="none">
                <a:solidFill>
                  <a:srgbClr val="000000"/>
                </a:solidFill>
                <a:latin typeface="Times New Roman"/>
                <a:ea typeface="Times New Roman"/>
                <a:cs typeface="Times New Roman"/>
                <a:sym typeface="Times New Roman"/>
              </a:rPr>
              <a:t>Manage your time:</a:t>
            </a:r>
            <a:endParaRPr sz="4000" b="0" i="0" u="none" strike="noStrike" cap="none">
              <a:solidFill>
                <a:srgbClr val="000000"/>
              </a:solidFill>
              <a:latin typeface="Times New Roman"/>
              <a:ea typeface="Times New Roman"/>
              <a:cs typeface="Times New Roman"/>
              <a:sym typeface="Times New Roman"/>
            </a:endParaRPr>
          </a:p>
          <a:p>
            <a:pPr marL="914400" marR="0" lvl="1" indent="-482600" algn="l" rtl="0">
              <a:lnSpc>
                <a:spcPct val="100000"/>
              </a:lnSpc>
              <a:spcBef>
                <a:spcPts val="0"/>
              </a:spcBef>
              <a:spcAft>
                <a:spcPts val="0"/>
              </a:spcAft>
              <a:buClr>
                <a:srgbClr val="000000"/>
              </a:buClr>
              <a:buSzPts val="4000"/>
              <a:buFont typeface="Times New Roman"/>
              <a:buAutoNum type="alphaLcPeriod"/>
            </a:pPr>
            <a:r>
              <a:rPr lang="en-US" sz="4000" b="0" i="0" u="none" strike="noStrike" cap="none">
                <a:solidFill>
                  <a:srgbClr val="000000"/>
                </a:solidFill>
                <a:latin typeface="Times New Roman"/>
                <a:ea typeface="Times New Roman"/>
                <a:cs typeface="Times New Roman"/>
                <a:sym typeface="Times New Roman"/>
              </a:rPr>
              <a:t>Identify your peak productivity hours for writing, analyses, &amp; meetings.</a:t>
            </a:r>
            <a:endParaRPr sz="4000" b="0" i="0" u="none" strike="noStrike" cap="none">
              <a:solidFill>
                <a:srgbClr val="000000"/>
              </a:solidFill>
              <a:latin typeface="Times New Roman"/>
              <a:ea typeface="Times New Roman"/>
              <a:cs typeface="Times New Roman"/>
              <a:sym typeface="Times New Roman"/>
            </a:endParaRPr>
          </a:p>
          <a:p>
            <a:pPr marL="914400" marR="0" lvl="1" indent="-482600" algn="l" rtl="0">
              <a:lnSpc>
                <a:spcPct val="100000"/>
              </a:lnSpc>
              <a:spcBef>
                <a:spcPts val="0"/>
              </a:spcBef>
              <a:spcAft>
                <a:spcPts val="0"/>
              </a:spcAft>
              <a:buClr>
                <a:srgbClr val="000000"/>
              </a:buClr>
              <a:buSzPts val="4000"/>
              <a:buFont typeface="Times New Roman"/>
              <a:buAutoNum type="alphaLcPeriod"/>
            </a:pPr>
            <a:r>
              <a:rPr lang="en-US" sz="4000" b="0" i="0" u="none" strike="noStrike" cap="none">
                <a:solidFill>
                  <a:srgbClr val="000000"/>
                </a:solidFill>
                <a:latin typeface="Times New Roman"/>
                <a:ea typeface="Times New Roman"/>
                <a:cs typeface="Times New Roman"/>
                <a:sym typeface="Times New Roman"/>
              </a:rPr>
              <a:t>Know your ideal work duration (e.g., blocks of 3 hours).</a:t>
            </a:r>
            <a:endParaRPr sz="4000" b="0" i="0" u="none" strike="noStrike" cap="none">
              <a:solidFill>
                <a:srgbClr val="000000"/>
              </a:solidFill>
              <a:latin typeface="Times New Roman"/>
              <a:ea typeface="Times New Roman"/>
              <a:cs typeface="Times New Roman"/>
              <a:sym typeface="Times New Roman"/>
            </a:endParaRPr>
          </a:p>
          <a:p>
            <a:pPr marL="914400" marR="0" lvl="1" indent="-482600" algn="l" rtl="0">
              <a:lnSpc>
                <a:spcPct val="100000"/>
              </a:lnSpc>
              <a:spcBef>
                <a:spcPts val="0"/>
              </a:spcBef>
              <a:spcAft>
                <a:spcPts val="0"/>
              </a:spcAft>
              <a:buClr>
                <a:srgbClr val="000000"/>
              </a:buClr>
              <a:buSzPts val="4000"/>
              <a:buFont typeface="Times New Roman"/>
              <a:buAutoNum type="alphaLcPeriod"/>
            </a:pPr>
            <a:r>
              <a:rPr lang="en-US" sz="4000" b="0" i="0" u="none" strike="noStrike" cap="none">
                <a:solidFill>
                  <a:srgbClr val="000000"/>
                </a:solidFill>
                <a:latin typeface="Times New Roman"/>
                <a:ea typeface="Times New Roman"/>
                <a:cs typeface="Times New Roman"/>
                <a:sym typeface="Times New Roman"/>
              </a:rPr>
              <a:t>Set boundaries and learn how to say no.</a:t>
            </a:r>
            <a:endParaRPr sz="4000" b="0" i="0" u="none" strike="noStrike" cap="none">
              <a:solidFill>
                <a:schemeClr val="dk1"/>
              </a:solidFill>
              <a:latin typeface="Times New Roman"/>
              <a:ea typeface="Times New Roman"/>
              <a:cs typeface="Times New Roman"/>
              <a:sym typeface="Times New Roman"/>
            </a:endParaRPr>
          </a:p>
        </p:txBody>
      </p:sp>
      <p:pic>
        <p:nvPicPr>
          <p:cNvPr id="358" name="Google Shape;358;g1404cdd4a3c_2_21"/>
          <p:cNvPicPr preferRelativeResize="0"/>
          <p:nvPr/>
        </p:nvPicPr>
        <p:blipFill rotWithShape="1">
          <a:blip r:embed="rId3">
            <a:alphaModFix/>
          </a:blip>
          <a:srcRect l="47037" t="-32310" r="7527" b="32308"/>
          <a:stretch/>
        </p:blipFill>
        <p:spPr>
          <a:xfrm>
            <a:off x="349950" y="425700"/>
            <a:ext cx="7473015" cy="9251975"/>
          </a:xfrm>
          <a:prstGeom prst="rect">
            <a:avLst/>
          </a:prstGeom>
          <a:noFill/>
          <a:ln>
            <a:noFill/>
          </a:ln>
        </p:spPr>
      </p:pic>
      <p:pic>
        <p:nvPicPr>
          <p:cNvPr id="359" name="Google Shape;359;g1404cdd4a3c_2_21"/>
          <p:cNvPicPr preferRelativeResize="0"/>
          <p:nvPr/>
        </p:nvPicPr>
        <p:blipFill rotWithShape="1">
          <a:blip r:embed="rId4">
            <a:alphaModFix/>
          </a:blip>
          <a:srcRect/>
          <a:stretch/>
        </p:blipFill>
        <p:spPr>
          <a:xfrm>
            <a:off x="1297990" y="1169707"/>
            <a:ext cx="5829300" cy="3848100"/>
          </a:xfrm>
          <a:prstGeom prst="rect">
            <a:avLst/>
          </a:prstGeom>
          <a:noFill/>
          <a:ln>
            <a:noFill/>
          </a:ln>
        </p:spPr>
      </p:pic>
      <p:sp>
        <p:nvSpPr>
          <p:cNvPr id="360" name="Google Shape;360;g1404cdd4a3c_2_21"/>
          <p:cNvSpPr txBox="1"/>
          <p:nvPr/>
        </p:nvSpPr>
        <p:spPr>
          <a:xfrm>
            <a:off x="7794022" y="1430100"/>
            <a:ext cx="94362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8000"/>
              <a:buFont typeface="Arial"/>
              <a:buNone/>
            </a:pPr>
            <a:r>
              <a:rPr lang="en-US" sz="5000" b="0" i="0" u="none" strike="noStrike" cap="none">
                <a:solidFill>
                  <a:schemeClr val="dk1"/>
                </a:solidFill>
                <a:latin typeface="Times New Roman"/>
                <a:ea typeface="Times New Roman"/>
                <a:cs typeface="Times New Roman"/>
                <a:sym typeface="Times New Roman"/>
              </a:rPr>
              <a:t>SPECIFIC SUGGESTIONS</a:t>
            </a:r>
            <a:endParaRPr sz="5000" b="0" i="1" u="none" strike="noStrike" cap="none">
              <a:solidFill>
                <a:schemeClr val="dk1"/>
              </a:solidFill>
              <a:latin typeface="Times New Roman"/>
              <a:ea typeface="Times New Roman"/>
              <a:cs typeface="Times New Roman"/>
              <a:sym typeface="Times New Roman"/>
            </a:endParaRPr>
          </a:p>
        </p:txBody>
      </p:sp>
      <p:pic>
        <p:nvPicPr>
          <p:cNvPr id="361" name="Google Shape;361;g1404cdd4a3c_2_21"/>
          <p:cNvPicPr preferRelativeResize="0"/>
          <p:nvPr/>
        </p:nvPicPr>
        <p:blipFill>
          <a:blip r:embed="rId5">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6"/>
        <p:cNvGrpSpPr/>
        <p:nvPr/>
      </p:nvGrpSpPr>
      <p:grpSpPr>
        <a:xfrm>
          <a:off x="0" y="0"/>
          <a:ext cx="0" cy="0"/>
          <a:chOff x="0" y="0"/>
          <a:chExt cx="0" cy="0"/>
        </a:xfrm>
      </p:grpSpPr>
      <p:sp>
        <p:nvSpPr>
          <p:cNvPr id="367" name="Google Shape;367;g1404cdd4a3c_2_39"/>
          <p:cNvSpPr/>
          <p:nvPr/>
        </p:nvSpPr>
        <p:spPr>
          <a:xfrm>
            <a:off x="-1333500" y="1028700"/>
            <a:ext cx="14253300" cy="381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g1404cdd4a3c_2_39"/>
          <p:cNvSpPr/>
          <p:nvPr/>
        </p:nvSpPr>
        <p:spPr>
          <a:xfrm>
            <a:off x="16493641" y="9086929"/>
            <a:ext cx="765600" cy="1713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g1404cdd4a3c_2_39"/>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g1404cdd4a3c_2_39"/>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g1404cdd4a3c_2_39"/>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g1404cdd4a3c_2_39"/>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g1404cdd4a3c_2_39"/>
          <p:cNvSpPr txBox="1"/>
          <p:nvPr/>
        </p:nvSpPr>
        <p:spPr>
          <a:xfrm>
            <a:off x="8046325" y="2398357"/>
            <a:ext cx="9183900" cy="4494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2. Invest in your physical and mental wellbeing.</a:t>
            </a:r>
            <a:endParaRPr sz="4000" b="0" i="0" u="none" strike="noStrike" cap="none">
              <a:solidFill>
                <a:schemeClr val="dk1"/>
              </a:solidFill>
              <a:latin typeface="Times New Roman"/>
              <a:ea typeface="Times New Roman"/>
              <a:cs typeface="Times New Roman"/>
              <a:sym typeface="Times New Roman"/>
            </a:endParaRPr>
          </a:p>
          <a:p>
            <a:pPr marL="914400" marR="0" lvl="0" indent="-482600" algn="l" rtl="0">
              <a:lnSpc>
                <a:spcPct val="100000"/>
              </a:lnSpc>
              <a:spcBef>
                <a:spcPts val="0"/>
              </a:spcBef>
              <a:spcAft>
                <a:spcPts val="0"/>
              </a:spcAft>
              <a:buClr>
                <a:schemeClr val="dk1"/>
              </a:buClr>
              <a:buSzPts val="4000"/>
              <a:buFont typeface="Times New Roman"/>
              <a:buAutoNum type="alphaLcPeriod"/>
            </a:pPr>
            <a:r>
              <a:rPr lang="en-US" sz="4000" b="0" i="0" u="none" strike="noStrike" cap="none">
                <a:solidFill>
                  <a:schemeClr val="dk1"/>
                </a:solidFill>
                <a:latin typeface="Times New Roman"/>
                <a:ea typeface="Times New Roman"/>
                <a:cs typeface="Times New Roman"/>
                <a:sym typeface="Times New Roman"/>
              </a:rPr>
              <a:t>Set aside time to recharge.</a:t>
            </a:r>
            <a:endParaRPr sz="4000" b="0" i="0" u="none" strike="noStrike" cap="none">
              <a:solidFill>
                <a:schemeClr val="dk1"/>
              </a:solidFill>
              <a:latin typeface="Times New Roman"/>
              <a:ea typeface="Times New Roman"/>
              <a:cs typeface="Times New Roman"/>
              <a:sym typeface="Times New Roman"/>
            </a:endParaRPr>
          </a:p>
          <a:p>
            <a:pPr marL="914400" marR="0" lvl="0" indent="-482600" algn="l" rtl="0">
              <a:lnSpc>
                <a:spcPct val="100000"/>
              </a:lnSpc>
              <a:spcBef>
                <a:spcPts val="0"/>
              </a:spcBef>
              <a:spcAft>
                <a:spcPts val="0"/>
              </a:spcAft>
              <a:buClr>
                <a:schemeClr val="dk1"/>
              </a:buClr>
              <a:buSzPts val="4000"/>
              <a:buFont typeface="Times New Roman"/>
              <a:buAutoNum type="alphaLcPeriod"/>
            </a:pPr>
            <a:r>
              <a:rPr lang="en-US" sz="4000" b="0" i="0" u="none" strike="noStrike" cap="none">
                <a:solidFill>
                  <a:schemeClr val="dk1"/>
                </a:solidFill>
                <a:latin typeface="Times New Roman"/>
                <a:ea typeface="Times New Roman"/>
                <a:cs typeface="Times New Roman"/>
                <a:sym typeface="Times New Roman"/>
              </a:rPr>
              <a:t>Connect with family and friends.</a:t>
            </a:r>
            <a:endParaRPr sz="4000" b="0" i="0" u="none" strike="noStrike" cap="none">
              <a:solidFill>
                <a:schemeClr val="dk1"/>
              </a:solidFill>
              <a:latin typeface="Times New Roman"/>
              <a:ea typeface="Times New Roman"/>
              <a:cs typeface="Times New Roman"/>
              <a:sym typeface="Times New Roman"/>
            </a:endParaRPr>
          </a:p>
          <a:p>
            <a:pPr marL="914400" marR="0" lvl="0" indent="-482600" algn="l" rtl="0">
              <a:lnSpc>
                <a:spcPct val="100000"/>
              </a:lnSpc>
              <a:spcBef>
                <a:spcPts val="0"/>
              </a:spcBef>
              <a:spcAft>
                <a:spcPts val="0"/>
              </a:spcAft>
              <a:buClr>
                <a:schemeClr val="dk1"/>
              </a:buClr>
              <a:buSzPts val="4000"/>
              <a:buFont typeface="Times New Roman"/>
              <a:buAutoNum type="alphaLcPeriod"/>
            </a:pPr>
            <a:r>
              <a:rPr lang="en-US" sz="4000" b="0" i="0" u="none" strike="noStrike" cap="none">
                <a:solidFill>
                  <a:schemeClr val="dk1"/>
                </a:solidFill>
                <a:latin typeface="Times New Roman"/>
                <a:ea typeface="Times New Roman"/>
                <a:cs typeface="Times New Roman"/>
                <a:sym typeface="Times New Roman"/>
              </a:rPr>
              <a:t>Build a support network.</a:t>
            </a:r>
            <a:endParaRPr sz="4000" b="0" i="0" u="none" strike="noStrike" cap="none">
              <a:solidFill>
                <a:schemeClr val="dk1"/>
              </a:solidFill>
              <a:latin typeface="Times New Roman"/>
              <a:ea typeface="Times New Roman"/>
              <a:cs typeface="Times New Roman"/>
              <a:sym typeface="Times New Roman"/>
            </a:endParaRPr>
          </a:p>
          <a:p>
            <a:pPr marL="914400" marR="0" lvl="0" indent="-482600" algn="l" rtl="0">
              <a:lnSpc>
                <a:spcPct val="100000"/>
              </a:lnSpc>
              <a:spcBef>
                <a:spcPts val="0"/>
              </a:spcBef>
              <a:spcAft>
                <a:spcPts val="0"/>
              </a:spcAft>
              <a:buClr>
                <a:schemeClr val="dk1"/>
              </a:buClr>
              <a:buSzPts val="4000"/>
              <a:buFont typeface="Times New Roman"/>
              <a:buAutoNum type="alphaLcPeriod"/>
            </a:pPr>
            <a:r>
              <a:rPr lang="en-US" sz="4000" b="0" i="0" u="none" strike="noStrike" cap="none">
                <a:solidFill>
                  <a:schemeClr val="dk1"/>
                </a:solidFill>
                <a:latin typeface="Times New Roman"/>
                <a:ea typeface="Times New Roman"/>
                <a:cs typeface="Times New Roman"/>
                <a:sym typeface="Times New Roman"/>
              </a:rPr>
              <a:t>Indulge in a hobby.</a:t>
            </a:r>
            <a:endParaRPr sz="4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imes New Roman"/>
              <a:ea typeface="Times New Roman"/>
              <a:cs typeface="Times New Roman"/>
              <a:sym typeface="Times New Roman"/>
            </a:endParaRPr>
          </a:p>
        </p:txBody>
      </p:sp>
      <p:pic>
        <p:nvPicPr>
          <p:cNvPr id="374" name="Google Shape;374;g1404cdd4a3c_2_39"/>
          <p:cNvPicPr preferRelativeResize="0"/>
          <p:nvPr/>
        </p:nvPicPr>
        <p:blipFill rotWithShape="1">
          <a:blip r:embed="rId3">
            <a:alphaModFix/>
          </a:blip>
          <a:srcRect l="47037" t="-32310" r="7527" b="32308"/>
          <a:stretch/>
        </p:blipFill>
        <p:spPr>
          <a:xfrm>
            <a:off x="349950" y="425700"/>
            <a:ext cx="7473015" cy="9251975"/>
          </a:xfrm>
          <a:prstGeom prst="rect">
            <a:avLst/>
          </a:prstGeom>
          <a:noFill/>
          <a:ln>
            <a:noFill/>
          </a:ln>
        </p:spPr>
      </p:pic>
      <p:pic>
        <p:nvPicPr>
          <p:cNvPr id="375" name="Google Shape;375;g1404cdd4a3c_2_39"/>
          <p:cNvPicPr preferRelativeResize="0"/>
          <p:nvPr/>
        </p:nvPicPr>
        <p:blipFill rotWithShape="1">
          <a:blip r:embed="rId4">
            <a:alphaModFix/>
          </a:blip>
          <a:srcRect/>
          <a:stretch/>
        </p:blipFill>
        <p:spPr>
          <a:xfrm>
            <a:off x="1297990" y="1169707"/>
            <a:ext cx="5829300" cy="3848100"/>
          </a:xfrm>
          <a:prstGeom prst="rect">
            <a:avLst/>
          </a:prstGeom>
          <a:noFill/>
          <a:ln>
            <a:noFill/>
          </a:ln>
        </p:spPr>
      </p:pic>
      <p:sp>
        <p:nvSpPr>
          <p:cNvPr id="376" name="Google Shape;376;g1404cdd4a3c_2_39"/>
          <p:cNvSpPr txBox="1"/>
          <p:nvPr/>
        </p:nvSpPr>
        <p:spPr>
          <a:xfrm>
            <a:off x="7794022" y="1430100"/>
            <a:ext cx="94362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8000"/>
              <a:buFont typeface="Arial"/>
              <a:buNone/>
            </a:pPr>
            <a:r>
              <a:rPr lang="en-US" sz="5000" b="0" i="0" u="none" strike="noStrike" cap="none">
                <a:solidFill>
                  <a:schemeClr val="dk1"/>
                </a:solidFill>
                <a:latin typeface="Times New Roman"/>
                <a:ea typeface="Times New Roman"/>
                <a:cs typeface="Times New Roman"/>
                <a:sym typeface="Times New Roman"/>
              </a:rPr>
              <a:t>SPECIFIC SUGGESTIONS</a:t>
            </a:r>
            <a:endParaRPr sz="5000" b="0" i="1" u="none" strike="noStrike" cap="none">
              <a:solidFill>
                <a:schemeClr val="dk1"/>
              </a:solidFill>
              <a:latin typeface="Times New Roman"/>
              <a:ea typeface="Times New Roman"/>
              <a:cs typeface="Times New Roman"/>
              <a:sym typeface="Times New Roman"/>
            </a:endParaRPr>
          </a:p>
        </p:txBody>
      </p:sp>
      <p:pic>
        <p:nvPicPr>
          <p:cNvPr id="377" name="Google Shape;377;g1404cdd4a3c_2_39"/>
          <p:cNvPicPr preferRelativeResize="0"/>
          <p:nvPr/>
        </p:nvPicPr>
        <p:blipFill>
          <a:blip r:embed="rId5">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2"/>
        <p:cNvGrpSpPr/>
        <p:nvPr/>
      </p:nvGrpSpPr>
      <p:grpSpPr>
        <a:xfrm>
          <a:off x="0" y="0"/>
          <a:ext cx="0" cy="0"/>
          <a:chOff x="0" y="0"/>
          <a:chExt cx="0" cy="0"/>
        </a:xfrm>
      </p:grpSpPr>
      <p:sp>
        <p:nvSpPr>
          <p:cNvPr id="383" name="Google Shape;383;g1404cdd4a3c_2_54"/>
          <p:cNvSpPr/>
          <p:nvPr/>
        </p:nvSpPr>
        <p:spPr>
          <a:xfrm>
            <a:off x="-1333500" y="1028700"/>
            <a:ext cx="14253300" cy="381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g1404cdd4a3c_2_54"/>
          <p:cNvSpPr/>
          <p:nvPr/>
        </p:nvSpPr>
        <p:spPr>
          <a:xfrm>
            <a:off x="16493641" y="9086929"/>
            <a:ext cx="765600" cy="1713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g1404cdd4a3c_2_54"/>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1404cdd4a3c_2_54"/>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g1404cdd4a3c_2_54"/>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g1404cdd4a3c_2_54"/>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g1404cdd4a3c_2_54"/>
          <p:cNvSpPr txBox="1"/>
          <p:nvPr/>
        </p:nvSpPr>
        <p:spPr>
          <a:xfrm>
            <a:off x="8046325" y="2398357"/>
            <a:ext cx="9183900" cy="4494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chemeClr val="dk1"/>
                </a:solidFill>
                <a:latin typeface="Times New Roman"/>
                <a:ea typeface="Times New Roman"/>
                <a:cs typeface="Times New Roman"/>
                <a:sym typeface="Times New Roman"/>
              </a:rPr>
              <a:t>3. Revisit your “why”... often</a:t>
            </a:r>
            <a:endParaRPr sz="4000" b="0" i="0" u="none" strike="noStrike" cap="none">
              <a:solidFill>
                <a:schemeClr val="dk1"/>
              </a:solidFill>
              <a:latin typeface="Times New Roman"/>
              <a:ea typeface="Times New Roman"/>
              <a:cs typeface="Times New Roman"/>
              <a:sym typeface="Times New Roman"/>
            </a:endParaRPr>
          </a:p>
          <a:p>
            <a:pPr marL="914400" marR="0" lvl="0" indent="-482600" algn="l" rtl="0">
              <a:lnSpc>
                <a:spcPct val="100000"/>
              </a:lnSpc>
              <a:spcBef>
                <a:spcPts val="0"/>
              </a:spcBef>
              <a:spcAft>
                <a:spcPts val="0"/>
              </a:spcAft>
              <a:buClr>
                <a:schemeClr val="dk1"/>
              </a:buClr>
              <a:buSzPts val="4000"/>
              <a:buFont typeface="Times New Roman"/>
              <a:buAutoNum type="alphaLcPeriod"/>
            </a:pPr>
            <a:r>
              <a:rPr lang="en-US" sz="4000" b="0" i="0" u="none" strike="noStrike" cap="none">
                <a:solidFill>
                  <a:schemeClr val="dk1"/>
                </a:solidFill>
                <a:latin typeface="Times New Roman"/>
                <a:ea typeface="Times New Roman"/>
                <a:cs typeface="Times New Roman"/>
                <a:sym typeface="Times New Roman"/>
              </a:rPr>
              <a:t>Understand what should or shouldn’t stay on your plate.</a:t>
            </a:r>
            <a:endParaRPr sz="4000" b="0" i="0" u="none" strike="noStrike" cap="none">
              <a:solidFill>
                <a:schemeClr val="dk1"/>
              </a:solidFill>
              <a:latin typeface="Times New Roman"/>
              <a:ea typeface="Times New Roman"/>
              <a:cs typeface="Times New Roman"/>
              <a:sym typeface="Times New Roman"/>
            </a:endParaRPr>
          </a:p>
          <a:p>
            <a:pPr marL="914400" marR="0" lvl="0" indent="-482600" algn="l" rtl="0">
              <a:lnSpc>
                <a:spcPct val="100000"/>
              </a:lnSpc>
              <a:spcBef>
                <a:spcPts val="0"/>
              </a:spcBef>
              <a:spcAft>
                <a:spcPts val="0"/>
              </a:spcAft>
              <a:buClr>
                <a:schemeClr val="dk1"/>
              </a:buClr>
              <a:buSzPts val="4000"/>
              <a:buFont typeface="Times New Roman"/>
              <a:buAutoNum type="alphaLcPeriod"/>
            </a:pPr>
            <a:r>
              <a:rPr lang="en-US" sz="4000" b="0" i="0" u="none" strike="noStrike" cap="none">
                <a:solidFill>
                  <a:schemeClr val="dk1"/>
                </a:solidFill>
                <a:latin typeface="Times New Roman"/>
                <a:ea typeface="Times New Roman"/>
                <a:cs typeface="Times New Roman"/>
                <a:sym typeface="Times New Roman"/>
              </a:rPr>
              <a:t>Have awareness that you will grow and change.</a:t>
            </a:r>
            <a:endParaRPr sz="4000" b="0" i="0" u="none" strike="noStrike" cap="none">
              <a:solidFill>
                <a:schemeClr val="dk1"/>
              </a:solidFill>
              <a:latin typeface="Times New Roman"/>
              <a:ea typeface="Times New Roman"/>
              <a:cs typeface="Times New Roman"/>
              <a:sym typeface="Times New Roman"/>
            </a:endParaRPr>
          </a:p>
          <a:p>
            <a:pPr marL="914400" marR="0" lvl="0" indent="-482600" algn="l" rtl="0">
              <a:lnSpc>
                <a:spcPct val="100000"/>
              </a:lnSpc>
              <a:spcBef>
                <a:spcPts val="0"/>
              </a:spcBef>
              <a:spcAft>
                <a:spcPts val="0"/>
              </a:spcAft>
              <a:buClr>
                <a:schemeClr val="dk1"/>
              </a:buClr>
              <a:buSzPts val="4000"/>
              <a:buFont typeface="Times New Roman"/>
              <a:buAutoNum type="alphaLcPeriod"/>
            </a:pPr>
            <a:r>
              <a:rPr lang="en-US" sz="4000" b="0" i="0" u="none" strike="noStrike" cap="none">
                <a:solidFill>
                  <a:schemeClr val="dk1"/>
                </a:solidFill>
                <a:latin typeface="Times New Roman"/>
                <a:ea typeface="Times New Roman"/>
                <a:cs typeface="Times New Roman"/>
                <a:sym typeface="Times New Roman"/>
              </a:rPr>
              <a:t>Give progress time.</a:t>
            </a:r>
            <a:endParaRPr sz="4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Times New Roman"/>
              <a:ea typeface="Times New Roman"/>
              <a:cs typeface="Times New Roman"/>
              <a:sym typeface="Times New Roman"/>
            </a:endParaRPr>
          </a:p>
        </p:txBody>
      </p:sp>
      <p:pic>
        <p:nvPicPr>
          <p:cNvPr id="390" name="Google Shape;390;g1404cdd4a3c_2_54"/>
          <p:cNvPicPr preferRelativeResize="0"/>
          <p:nvPr/>
        </p:nvPicPr>
        <p:blipFill rotWithShape="1">
          <a:blip r:embed="rId3">
            <a:alphaModFix/>
          </a:blip>
          <a:srcRect l="47037" t="-32310" r="7527" b="32308"/>
          <a:stretch/>
        </p:blipFill>
        <p:spPr>
          <a:xfrm>
            <a:off x="349950" y="425700"/>
            <a:ext cx="7473015" cy="9251975"/>
          </a:xfrm>
          <a:prstGeom prst="rect">
            <a:avLst/>
          </a:prstGeom>
          <a:noFill/>
          <a:ln>
            <a:noFill/>
          </a:ln>
        </p:spPr>
      </p:pic>
      <p:pic>
        <p:nvPicPr>
          <p:cNvPr id="391" name="Google Shape;391;g1404cdd4a3c_2_54"/>
          <p:cNvPicPr preferRelativeResize="0"/>
          <p:nvPr/>
        </p:nvPicPr>
        <p:blipFill rotWithShape="1">
          <a:blip r:embed="rId4">
            <a:alphaModFix/>
          </a:blip>
          <a:srcRect/>
          <a:stretch/>
        </p:blipFill>
        <p:spPr>
          <a:xfrm>
            <a:off x="1297990" y="1169707"/>
            <a:ext cx="5829300" cy="3848100"/>
          </a:xfrm>
          <a:prstGeom prst="rect">
            <a:avLst/>
          </a:prstGeom>
          <a:noFill/>
          <a:ln>
            <a:noFill/>
          </a:ln>
        </p:spPr>
      </p:pic>
      <p:sp>
        <p:nvSpPr>
          <p:cNvPr id="392" name="Google Shape;392;g1404cdd4a3c_2_54"/>
          <p:cNvSpPr txBox="1"/>
          <p:nvPr/>
        </p:nvSpPr>
        <p:spPr>
          <a:xfrm>
            <a:off x="7794022" y="1430100"/>
            <a:ext cx="9436200" cy="7695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chemeClr val="dk1"/>
              </a:buClr>
              <a:buSzPts val="8000"/>
              <a:buFont typeface="Arial"/>
              <a:buNone/>
            </a:pPr>
            <a:r>
              <a:rPr lang="en-US" sz="5000" b="0" i="0" u="none" strike="noStrike" cap="none">
                <a:solidFill>
                  <a:schemeClr val="dk1"/>
                </a:solidFill>
                <a:latin typeface="Times New Roman"/>
                <a:ea typeface="Times New Roman"/>
                <a:cs typeface="Times New Roman"/>
                <a:sym typeface="Times New Roman"/>
              </a:rPr>
              <a:t>SPECIFIC SUGGESTIONS</a:t>
            </a:r>
            <a:endParaRPr sz="5000" b="0" i="1" u="none" strike="noStrike" cap="none">
              <a:solidFill>
                <a:schemeClr val="dk1"/>
              </a:solidFill>
              <a:latin typeface="Times New Roman"/>
              <a:ea typeface="Times New Roman"/>
              <a:cs typeface="Times New Roman"/>
              <a:sym typeface="Times New Roman"/>
            </a:endParaRPr>
          </a:p>
        </p:txBody>
      </p:sp>
      <p:pic>
        <p:nvPicPr>
          <p:cNvPr id="393" name="Google Shape;393;g1404cdd4a3c_2_54"/>
          <p:cNvPicPr preferRelativeResize="0"/>
          <p:nvPr/>
        </p:nvPicPr>
        <p:blipFill>
          <a:blip r:embed="rId5">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8"/>
        <p:cNvGrpSpPr/>
        <p:nvPr/>
      </p:nvGrpSpPr>
      <p:grpSpPr>
        <a:xfrm>
          <a:off x="0" y="0"/>
          <a:ext cx="0" cy="0"/>
          <a:chOff x="0" y="0"/>
          <a:chExt cx="0" cy="0"/>
        </a:xfrm>
      </p:grpSpPr>
      <p:sp>
        <p:nvSpPr>
          <p:cNvPr id="399" name="Google Shape;399;p24"/>
          <p:cNvSpPr/>
          <p:nvPr/>
        </p:nvSpPr>
        <p:spPr>
          <a:xfrm>
            <a:off x="647700" y="1028700"/>
            <a:ext cx="10104647" cy="7895085"/>
          </a:xfrm>
          <a:custGeom>
            <a:avLst/>
            <a:gdLst/>
            <a:ahLst/>
            <a:cxnLst/>
            <a:rect l="l" t="t" r="r" b="b"/>
            <a:pathLst>
              <a:path w="12474873" h="12889934" extrusionOk="0">
                <a:moveTo>
                  <a:pt x="0" y="0"/>
                </a:moveTo>
                <a:lnTo>
                  <a:pt x="0" y="12889934"/>
                </a:lnTo>
                <a:lnTo>
                  <a:pt x="12474873" y="12889934"/>
                </a:lnTo>
                <a:lnTo>
                  <a:pt x="12474873" y="0"/>
                </a:lnTo>
                <a:lnTo>
                  <a:pt x="0" y="0"/>
                </a:lnTo>
                <a:close/>
                <a:moveTo>
                  <a:pt x="12413914" y="12828974"/>
                </a:moveTo>
                <a:lnTo>
                  <a:pt x="59690" y="12828974"/>
                </a:lnTo>
                <a:lnTo>
                  <a:pt x="59690" y="59690"/>
                </a:lnTo>
                <a:lnTo>
                  <a:pt x="12413914" y="59690"/>
                </a:lnTo>
                <a:lnTo>
                  <a:pt x="12413914" y="12828974"/>
                </a:lnTo>
                <a:close/>
              </a:path>
            </a:pathLst>
          </a:custGeom>
          <a:solidFill>
            <a:srgbClr val="FCFEF1"/>
          </a:solidFill>
          <a:ln w="9525" cap="flat" cmpd="sng">
            <a:solidFill>
              <a:schemeClr val="dk1"/>
            </a:solidFill>
            <a:prstDash val="solid"/>
            <a:round/>
            <a:headEnd type="none" w="sm" len="sm"/>
            <a:tailEnd type="none" w="sm" len="sm"/>
          </a:ln>
        </p:spPr>
      </p:sp>
      <p:sp>
        <p:nvSpPr>
          <p:cNvPr id="400" name="Google Shape;400;p24"/>
          <p:cNvSpPr/>
          <p:nvPr/>
        </p:nvSpPr>
        <p:spPr>
          <a:xfrm>
            <a:off x="16493641" y="1028700"/>
            <a:ext cx="765659" cy="171371"/>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24"/>
          <p:cNvSpPr txBox="1"/>
          <p:nvPr/>
        </p:nvSpPr>
        <p:spPr>
          <a:xfrm>
            <a:off x="2623100" y="2573430"/>
            <a:ext cx="6629400" cy="4309800"/>
          </a:xfrm>
          <a:prstGeom prst="rect">
            <a:avLst/>
          </a:prstGeom>
          <a:noFill/>
          <a:ln>
            <a:noFill/>
          </a:ln>
        </p:spPr>
        <p:txBody>
          <a:bodyPr spcFirstLastPara="1" wrap="square" lIns="0" tIns="0" rIns="0" bIns="0" anchor="t" anchorCtr="0">
            <a:spAutoFit/>
          </a:bodyPr>
          <a:lstStyle/>
          <a:p>
            <a:pPr marL="0" marR="0" lvl="0" indent="0" algn="ctr" rtl="0">
              <a:lnSpc>
                <a:spcPct val="70000"/>
              </a:lnSpc>
              <a:spcBef>
                <a:spcPts val="0"/>
              </a:spcBef>
              <a:spcAft>
                <a:spcPts val="0"/>
              </a:spcAft>
              <a:buClr>
                <a:srgbClr val="000000"/>
              </a:buClr>
              <a:buSzPts val="15000"/>
              <a:buFont typeface="Arial"/>
              <a:buNone/>
            </a:pPr>
            <a:r>
              <a:rPr lang="en-US" sz="15000" b="1" u="none" strike="noStrike" cap="none">
                <a:solidFill>
                  <a:srgbClr val="1F497D"/>
                </a:solidFill>
                <a:latin typeface="Times New Roman"/>
                <a:ea typeface="Times New Roman"/>
                <a:cs typeface="Times New Roman"/>
                <a:sym typeface="Times New Roman"/>
              </a:rPr>
              <a:t>Thank you!</a:t>
            </a:r>
            <a:endParaRPr sz="1400" b="1" u="none" strike="noStrike" cap="none">
              <a:solidFill>
                <a:srgbClr val="1F497D"/>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rgbClr val="000000"/>
              </a:buClr>
              <a:buSzPts val="6000"/>
              <a:buFont typeface="Arial"/>
              <a:buNone/>
            </a:pPr>
            <a:endParaRPr sz="6000" b="1" u="none" strike="noStrike" cap="none">
              <a:solidFill>
                <a:srgbClr val="1F497D"/>
              </a:solidFill>
              <a:latin typeface="Times New Roman"/>
              <a:ea typeface="Times New Roman"/>
              <a:cs typeface="Times New Roman"/>
              <a:sym typeface="Times New Roman"/>
            </a:endParaRPr>
          </a:p>
          <a:p>
            <a:pPr marL="0" marR="0" lvl="0" indent="0" algn="ctr" rtl="0">
              <a:lnSpc>
                <a:spcPct val="70000"/>
              </a:lnSpc>
              <a:spcBef>
                <a:spcPts val="0"/>
              </a:spcBef>
              <a:spcAft>
                <a:spcPts val="0"/>
              </a:spcAft>
              <a:buClr>
                <a:srgbClr val="000000"/>
              </a:buClr>
              <a:buSzPts val="4000"/>
              <a:buFont typeface="Arial"/>
              <a:buNone/>
            </a:pPr>
            <a:r>
              <a:rPr lang="en-US" sz="4000" b="1" u="none" strike="noStrike" cap="none">
                <a:solidFill>
                  <a:srgbClr val="1F497D"/>
                </a:solidFill>
                <a:latin typeface="Times New Roman"/>
                <a:ea typeface="Times New Roman"/>
                <a:cs typeface="Times New Roman"/>
                <a:sym typeface="Times New Roman"/>
              </a:rPr>
              <a:t>Happy conferencing ☺ </a:t>
            </a:r>
            <a:endParaRPr sz="4000" b="1" u="none" strike="noStrike" cap="none">
              <a:solidFill>
                <a:srgbClr val="1F497D"/>
              </a:solidFill>
              <a:latin typeface="Times New Roman"/>
              <a:ea typeface="Times New Roman"/>
              <a:cs typeface="Times New Roman"/>
              <a:sym typeface="Times New Roman"/>
            </a:endParaRPr>
          </a:p>
        </p:txBody>
      </p:sp>
      <p:pic>
        <p:nvPicPr>
          <p:cNvPr id="402" name="Google Shape;402;p24" descr="c7129ddacdb98654a9c64e86ec275a9d.jpg"/>
          <p:cNvPicPr preferRelativeResize="0"/>
          <p:nvPr/>
        </p:nvPicPr>
        <p:blipFill rotWithShape="1">
          <a:blip r:embed="rId3">
            <a:alphaModFix/>
          </a:blip>
          <a:srcRect/>
          <a:stretch/>
        </p:blipFill>
        <p:spPr>
          <a:xfrm>
            <a:off x="11072675" y="1028700"/>
            <a:ext cx="6503950" cy="6084000"/>
          </a:xfrm>
          <a:prstGeom prst="rect">
            <a:avLst/>
          </a:prstGeom>
          <a:noFill/>
          <a:ln>
            <a:noFill/>
          </a:ln>
        </p:spPr>
      </p:pic>
      <p:sp>
        <p:nvSpPr>
          <p:cNvPr id="403" name="Google Shape;403;p24"/>
          <p:cNvSpPr txBox="1"/>
          <p:nvPr/>
        </p:nvSpPr>
        <p:spPr>
          <a:xfrm>
            <a:off x="1861100" y="7856075"/>
            <a:ext cx="8153400" cy="35400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Clr>
                <a:srgbClr val="000000"/>
              </a:buClr>
              <a:buSzPts val="1800"/>
              <a:buFont typeface="Arial"/>
              <a:buNone/>
            </a:pPr>
            <a:r>
              <a:rPr lang="en-US" sz="2300">
                <a:solidFill>
                  <a:schemeClr val="dk1"/>
                </a:solidFill>
                <a:latin typeface="Poppins Light"/>
                <a:ea typeface="Poppins Light"/>
                <a:cs typeface="Poppins Light"/>
                <a:sym typeface="Poppins Light"/>
              </a:rPr>
              <a:t>mdsaexeccomm@gmail.com</a:t>
            </a:r>
            <a:endParaRPr sz="2300" b="0" i="0" u="none" strike="noStrike" cap="none">
              <a:solidFill>
                <a:schemeClr val="dk1"/>
              </a:solidFill>
              <a:latin typeface="Poppins Light"/>
              <a:ea typeface="Poppins Light"/>
              <a:cs typeface="Poppins Light"/>
              <a:sym typeface="Poppins Light"/>
            </a:endParaRPr>
          </a:p>
        </p:txBody>
      </p:sp>
      <p:sp>
        <p:nvSpPr>
          <p:cNvPr id="404" name="Google Shape;404;p24"/>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24"/>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406" name="Google Shape;406;p24"/>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24"/>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24"/>
          <p:cNvSpPr txBox="1"/>
          <p:nvPr/>
        </p:nvSpPr>
        <p:spPr>
          <a:xfrm>
            <a:off x="-4343400" y="10561325"/>
            <a:ext cx="1316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pic>
        <p:nvPicPr>
          <p:cNvPr id="409" name="Google Shape;409;p24"/>
          <p:cNvPicPr preferRelativeResize="0"/>
          <p:nvPr/>
        </p:nvPicPr>
        <p:blipFill>
          <a:blip r:embed="rId4">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g1404cdd4a3c_1_3"/>
          <p:cNvSpPr/>
          <p:nvPr/>
        </p:nvSpPr>
        <p:spPr>
          <a:xfrm>
            <a:off x="400050" y="361950"/>
            <a:ext cx="17487900" cy="9563100"/>
          </a:xfrm>
          <a:prstGeom prst="rect">
            <a:avLst/>
          </a:prstGeom>
          <a:solidFill>
            <a:srgbClr val="FCFEF1">
              <a:alpha val="9019"/>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g1404cdd4a3c_1_3"/>
          <p:cNvSpPr/>
          <p:nvPr/>
        </p:nvSpPr>
        <p:spPr>
          <a:xfrm>
            <a:off x="-1333500" y="1028700"/>
            <a:ext cx="14253300" cy="381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g1404cdd4a3c_1_3"/>
          <p:cNvSpPr txBox="1"/>
          <p:nvPr/>
        </p:nvSpPr>
        <p:spPr>
          <a:xfrm>
            <a:off x="1034400" y="3429000"/>
            <a:ext cx="16178100" cy="4309800"/>
          </a:xfrm>
          <a:prstGeom prst="rect">
            <a:avLst/>
          </a:prstGeom>
          <a:noFill/>
          <a:ln>
            <a:noFill/>
          </a:ln>
        </p:spPr>
        <p:txBody>
          <a:bodyPr spcFirstLastPara="1" wrap="square" lIns="0" tIns="0" rIns="0" bIns="0" anchor="t" anchorCtr="0">
            <a:spAutoFit/>
          </a:bodyPr>
          <a:lstStyle/>
          <a:p>
            <a:pPr marL="457200" marR="0" lvl="0" indent="-457200" algn="l" rtl="0">
              <a:lnSpc>
                <a:spcPct val="100000"/>
              </a:lnSpc>
              <a:spcBef>
                <a:spcPts val="0"/>
              </a:spcBef>
              <a:spcAft>
                <a:spcPts val="0"/>
              </a:spcAft>
              <a:buClr>
                <a:srgbClr val="000000"/>
              </a:buClr>
              <a:buSzPts val="4000"/>
              <a:buFont typeface="Times New Roman"/>
              <a:buChar char="❖"/>
            </a:pPr>
            <a:r>
              <a:rPr lang="en-US" sz="4000" b="1" i="0" u="none" strike="noStrike" cap="none">
                <a:solidFill>
                  <a:schemeClr val="accent1"/>
                </a:solidFill>
                <a:latin typeface="Times New Roman"/>
                <a:ea typeface="Times New Roman"/>
                <a:cs typeface="Times New Roman"/>
                <a:sym typeface="Times New Roman"/>
              </a:rPr>
              <a:t>MDSA: </a:t>
            </a:r>
            <a:r>
              <a:rPr lang="en-US" sz="4000" b="0" i="0" u="none" strike="noStrike" cap="none">
                <a:solidFill>
                  <a:schemeClr val="dk1"/>
                </a:solidFill>
                <a:latin typeface="Times New Roman"/>
                <a:ea typeface="Times New Roman"/>
                <a:cs typeface="Times New Roman"/>
                <a:sym typeface="Times New Roman"/>
              </a:rPr>
              <a:t>Management Doctoral Student Association</a:t>
            </a:r>
            <a:endParaRPr sz="4000" b="0" i="0" u="none" strike="noStrike" cap="none">
              <a:solidFill>
                <a:srgbClr val="00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Char char="❖"/>
            </a:pPr>
            <a:r>
              <a:rPr lang="en-US" sz="4000" b="1" i="0" u="none" strike="noStrike" cap="none">
                <a:solidFill>
                  <a:schemeClr val="accent4"/>
                </a:solidFill>
                <a:latin typeface="Times New Roman"/>
                <a:ea typeface="Times New Roman"/>
                <a:cs typeface="Times New Roman"/>
                <a:sym typeface="Times New Roman"/>
              </a:rPr>
              <a:t>AOM: </a:t>
            </a:r>
            <a:r>
              <a:rPr lang="en-US" sz="4000" b="0" i="0" u="none" strike="noStrike" cap="none">
                <a:solidFill>
                  <a:schemeClr val="dk1"/>
                </a:solidFill>
                <a:latin typeface="Times New Roman"/>
                <a:ea typeface="Times New Roman"/>
                <a:cs typeface="Times New Roman"/>
                <a:sym typeface="Times New Roman"/>
              </a:rPr>
              <a:t>Academy of Management</a:t>
            </a:r>
            <a:endParaRPr sz="4000" b="0" i="0" u="none" strike="noStrike" cap="none">
              <a:solidFill>
                <a:srgbClr val="000000"/>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Char char="❖"/>
            </a:pPr>
            <a:r>
              <a:rPr lang="en-US" sz="4000" b="1" i="0" u="none" strike="noStrike" cap="none">
                <a:solidFill>
                  <a:schemeClr val="accent3"/>
                </a:solidFill>
                <a:latin typeface="Times New Roman"/>
                <a:ea typeface="Times New Roman"/>
                <a:cs typeface="Times New Roman"/>
                <a:sym typeface="Times New Roman"/>
              </a:rPr>
              <a:t>PDW: </a:t>
            </a:r>
            <a:r>
              <a:rPr lang="en-US" sz="4000" b="0" i="0" u="none" strike="noStrike" cap="none">
                <a:solidFill>
                  <a:schemeClr val="dk1"/>
                </a:solidFill>
                <a:latin typeface="Times New Roman"/>
                <a:ea typeface="Times New Roman"/>
                <a:cs typeface="Times New Roman"/>
                <a:sym typeface="Times New Roman"/>
              </a:rPr>
              <a:t>Professional Development Workshop</a:t>
            </a:r>
            <a:endParaRPr sz="4000" b="0" i="0" u="none" strike="noStrike" cap="none">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Char char="❖"/>
            </a:pPr>
            <a:r>
              <a:rPr lang="en-US" sz="4000" b="1" i="0" u="none" strike="noStrike" cap="none">
                <a:solidFill>
                  <a:schemeClr val="accent5"/>
                </a:solidFill>
                <a:latin typeface="Times New Roman"/>
                <a:ea typeface="Times New Roman"/>
                <a:cs typeface="Times New Roman"/>
                <a:sym typeface="Times New Roman"/>
              </a:rPr>
              <a:t>MFCA:</a:t>
            </a:r>
            <a:r>
              <a:rPr lang="en-US" sz="4000" b="1" i="0" u="none" strike="noStrike" cap="none">
                <a:solidFill>
                  <a:srgbClr val="3366FF"/>
                </a:solidFill>
                <a:latin typeface="Times New Roman"/>
                <a:ea typeface="Times New Roman"/>
                <a:cs typeface="Times New Roman"/>
                <a:sym typeface="Times New Roman"/>
              </a:rPr>
              <a:t> </a:t>
            </a:r>
            <a:r>
              <a:rPr lang="en-US" sz="4000" b="0" i="0" u="none" strike="noStrike" cap="none">
                <a:solidFill>
                  <a:schemeClr val="dk1"/>
                </a:solidFill>
                <a:latin typeface="Times New Roman"/>
                <a:ea typeface="Times New Roman"/>
                <a:cs typeface="Times New Roman"/>
                <a:sym typeface="Times New Roman"/>
              </a:rPr>
              <a:t>Management Faculty of Color Association</a:t>
            </a:r>
            <a:endParaRPr sz="4000" b="1" i="0" u="none" strike="noStrike" cap="none">
              <a:solidFill>
                <a:srgbClr val="0000FF"/>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rgbClr val="000000"/>
              </a:buClr>
              <a:buSzPts val="4000"/>
              <a:buFont typeface="Times New Roman"/>
              <a:buChar char="❖"/>
            </a:pPr>
            <a:r>
              <a:rPr lang="en-US" sz="4000" b="1" i="0" u="none" strike="noStrike" cap="none">
                <a:solidFill>
                  <a:schemeClr val="accent6"/>
                </a:solidFill>
                <a:latin typeface="Times New Roman"/>
                <a:ea typeface="Times New Roman"/>
                <a:cs typeface="Times New Roman"/>
                <a:sym typeface="Times New Roman"/>
              </a:rPr>
              <a:t>GDO: </a:t>
            </a:r>
            <a:r>
              <a:rPr lang="en-US" sz="4000" b="0" i="0" u="none" strike="noStrike" cap="none">
                <a:solidFill>
                  <a:schemeClr val="dk1"/>
                </a:solidFill>
                <a:latin typeface="Times New Roman"/>
                <a:ea typeface="Times New Roman"/>
                <a:cs typeface="Times New Roman"/>
                <a:sym typeface="Times New Roman"/>
              </a:rPr>
              <a:t>Gender &amp; Diversity in Organizations (one of the AOM divisions)</a:t>
            </a:r>
            <a:endParaRPr sz="4000" b="0" i="0" u="none" strike="noStrike" cap="none">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ts val="4000"/>
              <a:buFont typeface="Times New Roman"/>
              <a:buChar char="❖"/>
            </a:pPr>
            <a:r>
              <a:rPr lang="en-US" sz="4000" b="1">
                <a:solidFill>
                  <a:schemeClr val="dk1"/>
                </a:solidFill>
                <a:latin typeface="Times New Roman"/>
                <a:ea typeface="Times New Roman"/>
                <a:cs typeface="Times New Roman"/>
                <a:sym typeface="Times New Roman"/>
              </a:rPr>
              <a:t>HR: </a:t>
            </a:r>
            <a:r>
              <a:rPr lang="en-US" sz="4000">
                <a:solidFill>
                  <a:schemeClr val="dk1"/>
                </a:solidFill>
                <a:latin typeface="Times New Roman"/>
                <a:ea typeface="Times New Roman"/>
                <a:cs typeface="Times New Roman"/>
                <a:sym typeface="Times New Roman"/>
              </a:rPr>
              <a:t>Human Resources</a:t>
            </a:r>
            <a:endParaRPr sz="4000">
              <a:solidFill>
                <a:schemeClr val="dk1"/>
              </a:solidFill>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ts val="4000"/>
              <a:buFont typeface="Times New Roman"/>
              <a:buChar char="❖"/>
            </a:pPr>
            <a:r>
              <a:rPr lang="en-US" sz="4000" b="1">
                <a:solidFill>
                  <a:schemeClr val="dk1"/>
                </a:solidFill>
                <a:latin typeface="Times New Roman"/>
                <a:ea typeface="Times New Roman"/>
                <a:cs typeface="Times New Roman"/>
                <a:sym typeface="Times New Roman"/>
              </a:rPr>
              <a:t>OB: </a:t>
            </a:r>
            <a:r>
              <a:rPr lang="en-US" sz="4000">
                <a:solidFill>
                  <a:schemeClr val="dk1"/>
                </a:solidFill>
                <a:latin typeface="Times New Roman"/>
                <a:ea typeface="Times New Roman"/>
                <a:cs typeface="Times New Roman"/>
                <a:sym typeface="Times New Roman"/>
              </a:rPr>
              <a:t>Organizational Behavior</a:t>
            </a:r>
            <a:endParaRPr sz="4000">
              <a:solidFill>
                <a:schemeClr val="dk1"/>
              </a:solidFill>
              <a:latin typeface="Times New Roman"/>
              <a:ea typeface="Times New Roman"/>
              <a:cs typeface="Times New Roman"/>
              <a:sym typeface="Times New Roman"/>
            </a:endParaRPr>
          </a:p>
        </p:txBody>
      </p:sp>
      <p:sp>
        <p:nvSpPr>
          <p:cNvPr id="109" name="Google Shape;109;g1404cdd4a3c_1_3"/>
          <p:cNvSpPr/>
          <p:nvPr/>
        </p:nvSpPr>
        <p:spPr>
          <a:xfrm>
            <a:off x="16493641" y="9086929"/>
            <a:ext cx="765600" cy="171300"/>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1404cdd4a3c_1_3"/>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g1404cdd4a3c_1_3"/>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1404cdd4a3c_1_3"/>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1404cdd4a3c_1_3"/>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1404cdd4a3c_1_3"/>
          <p:cNvSpPr txBox="1"/>
          <p:nvPr/>
        </p:nvSpPr>
        <p:spPr>
          <a:xfrm>
            <a:off x="1963491" y="1997691"/>
            <a:ext cx="14182800" cy="7695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Clr>
                <a:srgbClr val="000000"/>
              </a:buClr>
              <a:buSzPts val="7200"/>
              <a:buFont typeface="Arial"/>
              <a:buNone/>
            </a:pPr>
            <a:r>
              <a:rPr lang="en-US" sz="5000" b="0" i="0" u="none" strike="noStrike" cap="none">
                <a:solidFill>
                  <a:schemeClr val="dk1"/>
                </a:solidFill>
                <a:latin typeface="Times New Roman"/>
                <a:ea typeface="Times New Roman"/>
                <a:cs typeface="Times New Roman"/>
                <a:sym typeface="Times New Roman"/>
              </a:rPr>
              <a:t>NOTABLE ACRONYMS</a:t>
            </a:r>
            <a:endParaRPr sz="5000" b="0" i="0" u="none" strike="noStrike" cap="none">
              <a:solidFill>
                <a:schemeClr val="dk1"/>
              </a:solidFill>
              <a:latin typeface="Times New Roman"/>
              <a:ea typeface="Times New Roman"/>
              <a:cs typeface="Times New Roman"/>
              <a:sym typeface="Times New Roman"/>
            </a:endParaRPr>
          </a:p>
        </p:txBody>
      </p:sp>
      <p:pic>
        <p:nvPicPr>
          <p:cNvPr id="115" name="Google Shape;115;g1404cdd4a3c_1_3"/>
          <p:cNvPicPr preferRelativeResize="0"/>
          <p:nvPr/>
        </p:nvPicPr>
        <p:blipFill>
          <a:blip r:embed="rId3">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
        <p:cNvGrpSpPr/>
        <p:nvPr/>
      </p:nvGrpSpPr>
      <p:grpSpPr>
        <a:xfrm>
          <a:off x="0" y="0"/>
          <a:ext cx="0" cy="0"/>
          <a:chOff x="0" y="0"/>
          <a:chExt cx="0" cy="0"/>
        </a:xfrm>
      </p:grpSpPr>
      <p:sp>
        <p:nvSpPr>
          <p:cNvPr id="121" name="Google Shape;121;p6"/>
          <p:cNvSpPr/>
          <p:nvPr/>
        </p:nvSpPr>
        <p:spPr>
          <a:xfrm>
            <a:off x="651876" y="603937"/>
            <a:ext cx="9966640" cy="8895496"/>
          </a:xfrm>
          <a:custGeom>
            <a:avLst/>
            <a:gdLst/>
            <a:ahLst/>
            <a:cxnLst/>
            <a:rect l="l" t="t" r="r" b="b"/>
            <a:pathLst>
              <a:path w="13028287" h="11368046" extrusionOk="0">
                <a:moveTo>
                  <a:pt x="0" y="0"/>
                </a:moveTo>
                <a:lnTo>
                  <a:pt x="0" y="11368046"/>
                </a:lnTo>
                <a:lnTo>
                  <a:pt x="13028287" y="11368046"/>
                </a:lnTo>
                <a:lnTo>
                  <a:pt x="13028287" y="0"/>
                </a:lnTo>
                <a:lnTo>
                  <a:pt x="0" y="0"/>
                </a:lnTo>
                <a:close/>
                <a:moveTo>
                  <a:pt x="12967327" y="11307085"/>
                </a:moveTo>
                <a:lnTo>
                  <a:pt x="59690" y="11307085"/>
                </a:lnTo>
                <a:lnTo>
                  <a:pt x="59690" y="59690"/>
                </a:lnTo>
                <a:lnTo>
                  <a:pt x="12967327" y="59690"/>
                </a:lnTo>
                <a:lnTo>
                  <a:pt x="12967327" y="11307085"/>
                </a:lnTo>
                <a:close/>
              </a:path>
            </a:pathLst>
          </a:custGeom>
          <a:solidFill>
            <a:schemeClr val="accent3"/>
          </a:solidFill>
          <a:ln>
            <a:noFill/>
          </a:ln>
        </p:spPr>
      </p:sp>
      <p:pic>
        <p:nvPicPr>
          <p:cNvPr id="122" name="Google Shape;122;p6" descr="28-0.jpg"/>
          <p:cNvPicPr preferRelativeResize="0"/>
          <p:nvPr/>
        </p:nvPicPr>
        <p:blipFill rotWithShape="1">
          <a:blip r:embed="rId3">
            <a:alphaModFix/>
          </a:blip>
          <a:srcRect b="22013"/>
          <a:stretch/>
        </p:blipFill>
        <p:spPr>
          <a:xfrm>
            <a:off x="9784650" y="1100650"/>
            <a:ext cx="6941650" cy="6381076"/>
          </a:xfrm>
          <a:prstGeom prst="rect">
            <a:avLst/>
          </a:prstGeom>
          <a:noFill/>
          <a:ln w="9525" cap="flat" cmpd="sng">
            <a:solidFill>
              <a:schemeClr val="accent6"/>
            </a:solidFill>
            <a:prstDash val="solid"/>
            <a:round/>
            <a:headEnd type="none" w="sm" len="sm"/>
            <a:tailEnd type="none" w="sm" len="sm"/>
          </a:ln>
        </p:spPr>
      </p:pic>
      <p:sp>
        <p:nvSpPr>
          <p:cNvPr id="123" name="Google Shape;123;p6"/>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6"/>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6"/>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6"/>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6"/>
          <p:cNvSpPr txBox="1"/>
          <p:nvPr/>
        </p:nvSpPr>
        <p:spPr>
          <a:xfrm>
            <a:off x="1219200" y="4111450"/>
            <a:ext cx="87645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US" sz="10000" b="0" i="1" u="none" strike="noStrike" cap="none">
                <a:solidFill>
                  <a:schemeClr val="dk1"/>
                </a:solidFill>
                <a:latin typeface="Times New Roman"/>
                <a:ea typeface="Times New Roman"/>
                <a:cs typeface="Times New Roman"/>
                <a:sym typeface="Times New Roman"/>
              </a:rPr>
              <a:t>What’s MDSA?</a:t>
            </a:r>
            <a:endParaRPr sz="10000" b="0" i="1" u="none" strike="noStrike" cap="none">
              <a:solidFill>
                <a:schemeClr val="dk1"/>
              </a:solidFill>
              <a:latin typeface="Times New Roman"/>
              <a:ea typeface="Times New Roman"/>
              <a:cs typeface="Times New Roman"/>
              <a:sym typeface="Times New Roman"/>
            </a:endParaRPr>
          </a:p>
        </p:txBody>
      </p:sp>
      <p:pic>
        <p:nvPicPr>
          <p:cNvPr id="128" name="Google Shape;128;p6"/>
          <p:cNvPicPr preferRelativeResize="0"/>
          <p:nvPr/>
        </p:nvPicPr>
        <p:blipFill>
          <a:blip r:embed="rId4">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3"/>
        <p:cNvGrpSpPr/>
        <p:nvPr/>
      </p:nvGrpSpPr>
      <p:grpSpPr>
        <a:xfrm>
          <a:off x="0" y="0"/>
          <a:ext cx="0" cy="0"/>
          <a:chOff x="0" y="0"/>
          <a:chExt cx="0" cy="0"/>
        </a:xfrm>
      </p:grpSpPr>
      <p:sp>
        <p:nvSpPr>
          <p:cNvPr id="134" name="Google Shape;134;p9"/>
          <p:cNvSpPr/>
          <p:nvPr/>
        </p:nvSpPr>
        <p:spPr>
          <a:xfrm>
            <a:off x="7924800" y="-266700"/>
            <a:ext cx="9906000" cy="11049000"/>
          </a:xfrm>
          <a:prstGeom prst="rect">
            <a:avLst/>
          </a:prstGeom>
          <a:solidFill>
            <a:srgbClr val="FCFEF1">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9"/>
          <p:cNvSpPr/>
          <p:nvPr/>
        </p:nvSpPr>
        <p:spPr>
          <a:xfrm>
            <a:off x="454350" y="523875"/>
            <a:ext cx="9873251" cy="9058695"/>
          </a:xfrm>
          <a:custGeom>
            <a:avLst/>
            <a:gdLst/>
            <a:ahLst/>
            <a:cxnLst/>
            <a:rect l="l" t="t" r="r" b="b"/>
            <a:pathLst>
              <a:path w="11967577" h="11183574" extrusionOk="0">
                <a:moveTo>
                  <a:pt x="0" y="0"/>
                </a:moveTo>
                <a:lnTo>
                  <a:pt x="0" y="11183574"/>
                </a:lnTo>
                <a:lnTo>
                  <a:pt x="11967577" y="11183574"/>
                </a:lnTo>
                <a:lnTo>
                  <a:pt x="11967577" y="0"/>
                </a:lnTo>
                <a:lnTo>
                  <a:pt x="0" y="0"/>
                </a:lnTo>
                <a:close/>
                <a:moveTo>
                  <a:pt x="11906617" y="11122614"/>
                </a:moveTo>
                <a:lnTo>
                  <a:pt x="59690" y="11122614"/>
                </a:lnTo>
                <a:lnTo>
                  <a:pt x="59690" y="59690"/>
                </a:lnTo>
                <a:lnTo>
                  <a:pt x="11906617" y="59690"/>
                </a:lnTo>
                <a:lnTo>
                  <a:pt x="11906617" y="11122614"/>
                </a:lnTo>
                <a:close/>
              </a:path>
            </a:pathLst>
          </a:custGeom>
          <a:solidFill>
            <a:schemeClr val="accent3"/>
          </a:solidFill>
          <a:ln>
            <a:noFill/>
          </a:ln>
        </p:spPr>
      </p:sp>
      <p:sp>
        <p:nvSpPr>
          <p:cNvPr id="136" name="Google Shape;136;p9"/>
          <p:cNvSpPr/>
          <p:nvPr/>
        </p:nvSpPr>
        <p:spPr>
          <a:xfrm>
            <a:off x="16493641" y="1261110"/>
            <a:ext cx="765659" cy="171371"/>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9" descr="28-0.jpg"/>
          <p:cNvPicPr preferRelativeResize="0"/>
          <p:nvPr/>
        </p:nvPicPr>
        <p:blipFill rotWithShape="1">
          <a:blip r:embed="rId3">
            <a:alphaModFix/>
          </a:blip>
          <a:srcRect b="22013"/>
          <a:stretch/>
        </p:blipFill>
        <p:spPr>
          <a:xfrm>
            <a:off x="9677400" y="1257300"/>
            <a:ext cx="6816250" cy="6265811"/>
          </a:xfrm>
          <a:prstGeom prst="rect">
            <a:avLst/>
          </a:prstGeom>
          <a:noFill/>
          <a:ln w="9525" cap="flat" cmpd="sng">
            <a:solidFill>
              <a:schemeClr val="dk1"/>
            </a:solidFill>
            <a:prstDash val="solid"/>
            <a:round/>
            <a:headEnd type="none" w="sm" len="sm"/>
            <a:tailEnd type="none" w="sm" len="sm"/>
          </a:ln>
        </p:spPr>
      </p:pic>
      <p:sp>
        <p:nvSpPr>
          <p:cNvPr id="138" name="Google Shape;138;p9"/>
          <p:cNvSpPr txBox="1"/>
          <p:nvPr/>
        </p:nvSpPr>
        <p:spPr>
          <a:xfrm>
            <a:off x="1653225" y="2834700"/>
            <a:ext cx="7489200" cy="4617600"/>
          </a:xfrm>
          <a:prstGeom prst="rect">
            <a:avLst/>
          </a:prstGeom>
          <a:noFill/>
          <a:ln>
            <a:noFill/>
          </a:ln>
        </p:spPr>
        <p:txBody>
          <a:bodyPr spcFirstLastPara="1" wrap="square" lIns="0" tIns="0" rIns="0" bIns="0" anchor="t" anchorCtr="0">
            <a:spAutoFit/>
          </a:bodyPr>
          <a:lstStyle/>
          <a:p>
            <a:pPr marL="0" marR="0" lvl="1" indent="0" algn="l" rtl="0">
              <a:lnSpc>
                <a:spcPct val="100000"/>
              </a:lnSpc>
              <a:spcBef>
                <a:spcPts val="0"/>
              </a:spcBef>
              <a:spcAft>
                <a:spcPts val="0"/>
              </a:spcAft>
              <a:buClr>
                <a:srgbClr val="000000"/>
              </a:buClr>
              <a:buSzPts val="4300"/>
              <a:buFont typeface="Arial"/>
              <a:buNone/>
            </a:pPr>
            <a:r>
              <a:rPr lang="en-US" sz="5000" b="0" i="0" u="none" strike="noStrike" cap="none">
                <a:solidFill>
                  <a:schemeClr val="accent1"/>
                </a:solidFill>
                <a:latin typeface="Times New Roman"/>
                <a:ea typeface="Times New Roman"/>
                <a:cs typeface="Times New Roman"/>
                <a:sym typeface="Times New Roman"/>
              </a:rPr>
              <a:t>“</a:t>
            </a:r>
            <a:r>
              <a:rPr lang="en-US" sz="5000" b="0" i="1" u="none" strike="noStrike" cap="none">
                <a:solidFill>
                  <a:schemeClr val="accent1"/>
                </a:solidFill>
                <a:latin typeface="Times New Roman"/>
                <a:ea typeface="Times New Roman"/>
                <a:cs typeface="Times New Roman"/>
                <a:sym typeface="Times New Roman"/>
              </a:rPr>
              <a:t>To support all MDSA members with professional and personal development opportunities, providing us with the best opportunity to complete our programs</a:t>
            </a:r>
            <a:r>
              <a:rPr lang="en-US" sz="5000" b="0" i="0" u="none" strike="noStrike" cap="none">
                <a:solidFill>
                  <a:schemeClr val="accent1"/>
                </a:solidFill>
                <a:latin typeface="Times New Roman"/>
                <a:ea typeface="Times New Roman"/>
                <a:cs typeface="Times New Roman"/>
                <a:sym typeface="Times New Roman"/>
              </a:rPr>
              <a:t>”</a:t>
            </a:r>
            <a:endParaRPr sz="5000" b="1" i="0" u="none" strike="noStrike" cap="none">
              <a:solidFill>
                <a:schemeClr val="accent1"/>
              </a:solidFill>
              <a:latin typeface="Times New Roman"/>
              <a:ea typeface="Times New Roman"/>
              <a:cs typeface="Times New Roman"/>
              <a:sym typeface="Times New Roman"/>
            </a:endParaRPr>
          </a:p>
        </p:txBody>
      </p:sp>
      <p:sp>
        <p:nvSpPr>
          <p:cNvPr id="139" name="Google Shape;139;p9"/>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9"/>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9"/>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Cc</a:t>
            </a:r>
            <a:endParaRPr sz="1400" b="0" i="0" u="none" strike="noStrike" cap="none">
              <a:solidFill>
                <a:srgbClr val="000000"/>
              </a:solidFill>
              <a:latin typeface="Arial"/>
              <a:ea typeface="Arial"/>
              <a:cs typeface="Arial"/>
              <a:sym typeface="Arial"/>
            </a:endParaRPr>
          </a:p>
        </p:txBody>
      </p:sp>
      <p:sp>
        <p:nvSpPr>
          <p:cNvPr id="142" name="Google Shape;142;p9"/>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3" name="Google Shape;143;p9"/>
          <p:cNvPicPr preferRelativeResize="0"/>
          <p:nvPr/>
        </p:nvPicPr>
        <p:blipFill>
          <a:blip r:embed="rId4">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7"/>
          <p:cNvSpPr/>
          <p:nvPr/>
        </p:nvSpPr>
        <p:spPr>
          <a:xfrm>
            <a:off x="16493641" y="1261110"/>
            <a:ext cx="765659" cy="171371"/>
          </a:xfrm>
          <a:prstGeom prst="rect">
            <a:avLst/>
          </a:prstGeom>
          <a:solidFill>
            <a:srgbClr val="FCFE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0" name="Google Shape;150;p7"/>
          <p:cNvGrpSpPr/>
          <p:nvPr/>
        </p:nvGrpSpPr>
        <p:grpSpPr>
          <a:xfrm>
            <a:off x="1694078" y="1536626"/>
            <a:ext cx="7279843" cy="7370064"/>
            <a:chOff x="2456078" y="378967"/>
            <a:chExt cx="7279843" cy="7370064"/>
          </a:xfrm>
        </p:grpSpPr>
        <p:sp>
          <p:nvSpPr>
            <p:cNvPr id="151" name="Google Shape;151;p7"/>
            <p:cNvSpPr/>
            <p:nvPr/>
          </p:nvSpPr>
          <p:spPr>
            <a:xfrm>
              <a:off x="2695041" y="378967"/>
              <a:ext cx="7040880" cy="7040880"/>
            </a:xfrm>
            <a:prstGeom prst="pie">
              <a:avLst>
                <a:gd name="adj1" fmla="val 16200000"/>
                <a:gd name="adj2" fmla="val 20520000"/>
              </a:avLst>
            </a:prstGeom>
            <a:gradFill>
              <a:gsLst>
                <a:gs pos="0">
                  <a:srgbClr val="23798F"/>
                </a:gs>
                <a:gs pos="80000">
                  <a:srgbClr val="2E9EBC"/>
                </a:gs>
                <a:gs pos="100000">
                  <a:srgbClr val="2CA1C0"/>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7"/>
            <p:cNvSpPr txBox="1"/>
            <p:nvPr/>
          </p:nvSpPr>
          <p:spPr>
            <a:xfrm>
              <a:off x="6304330" y="1430908"/>
              <a:ext cx="2388870" cy="163449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chemeClr val="lt1"/>
                  </a:solidFill>
                  <a:latin typeface="Times New Roman"/>
                  <a:ea typeface="Times New Roman"/>
                  <a:cs typeface="Times New Roman"/>
                  <a:sym typeface="Times New Roman"/>
                </a:rPr>
                <a:t>Management</a:t>
              </a:r>
              <a:endParaRPr sz="3200" b="1" i="0" u="none" strike="noStrike" cap="none">
                <a:solidFill>
                  <a:schemeClr val="lt1"/>
                </a:solidFill>
                <a:latin typeface="Times New Roman"/>
                <a:ea typeface="Times New Roman"/>
                <a:cs typeface="Times New Roman"/>
                <a:sym typeface="Times New Roman"/>
              </a:endParaRPr>
            </a:p>
          </p:txBody>
        </p:sp>
        <p:sp>
          <p:nvSpPr>
            <p:cNvPr id="153" name="Google Shape;153;p7"/>
            <p:cNvSpPr/>
            <p:nvPr/>
          </p:nvSpPr>
          <p:spPr>
            <a:xfrm>
              <a:off x="2456078" y="708151"/>
              <a:ext cx="7040880" cy="7040880"/>
            </a:xfrm>
            <a:prstGeom prst="pie">
              <a:avLst>
                <a:gd name="adj1" fmla="val 20520000"/>
                <a:gd name="adj2" fmla="val 3240000"/>
              </a:avLst>
            </a:prstGeom>
            <a:gradFill>
              <a:gsLst>
                <a:gs pos="0">
                  <a:srgbClr val="318097"/>
                </a:gs>
                <a:gs pos="80000">
                  <a:srgbClr val="41A9C7"/>
                </a:gs>
                <a:gs pos="100000">
                  <a:srgbClr val="3EACCB"/>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7"/>
            <p:cNvSpPr txBox="1"/>
            <p:nvPr/>
          </p:nvSpPr>
          <p:spPr>
            <a:xfrm>
              <a:off x="7057796" y="3893311"/>
              <a:ext cx="2095500" cy="1768602"/>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Accounting</a:t>
              </a:r>
              <a:endParaRPr sz="3200" b="0" i="0" u="none" strike="noStrike" cap="none">
                <a:solidFill>
                  <a:schemeClr val="lt1"/>
                </a:solidFill>
                <a:latin typeface="Times New Roman"/>
                <a:ea typeface="Times New Roman"/>
                <a:cs typeface="Times New Roman"/>
                <a:sym typeface="Times New Roman"/>
              </a:endParaRPr>
            </a:p>
          </p:txBody>
        </p:sp>
        <p:sp>
          <p:nvSpPr>
            <p:cNvPr id="155" name="Google Shape;155;p7"/>
            <p:cNvSpPr/>
            <p:nvPr/>
          </p:nvSpPr>
          <p:spPr>
            <a:xfrm>
              <a:off x="2456078" y="708151"/>
              <a:ext cx="7040880" cy="7040880"/>
            </a:xfrm>
            <a:prstGeom prst="pie">
              <a:avLst>
                <a:gd name="adj1" fmla="val 3240000"/>
                <a:gd name="adj2" fmla="val 7560000"/>
              </a:avLst>
            </a:prstGeom>
            <a:gradFill>
              <a:gsLst>
                <a:gs pos="0">
                  <a:srgbClr val="44879C"/>
                </a:gs>
                <a:gs pos="80000">
                  <a:srgbClr val="5AB1CD"/>
                </a:gs>
                <a:gs pos="100000">
                  <a:srgbClr val="59B4D0"/>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7"/>
            <p:cNvSpPr txBox="1"/>
            <p:nvPr/>
          </p:nvSpPr>
          <p:spPr>
            <a:xfrm>
              <a:off x="4719218" y="5988812"/>
              <a:ext cx="2514600" cy="150876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Finance</a:t>
              </a:r>
              <a:endParaRPr sz="1400" b="0" i="0" u="none" strike="noStrike" cap="none">
                <a:solidFill>
                  <a:srgbClr val="000000"/>
                </a:solidFill>
                <a:latin typeface="Times New Roman"/>
                <a:ea typeface="Times New Roman"/>
                <a:cs typeface="Times New Roman"/>
                <a:sym typeface="Times New Roman"/>
              </a:endParaRPr>
            </a:p>
          </p:txBody>
        </p:sp>
        <p:sp>
          <p:nvSpPr>
            <p:cNvPr id="157" name="Google Shape;157;p7"/>
            <p:cNvSpPr/>
            <p:nvPr/>
          </p:nvSpPr>
          <p:spPr>
            <a:xfrm>
              <a:off x="2456078" y="708151"/>
              <a:ext cx="7040880" cy="7040880"/>
            </a:xfrm>
            <a:prstGeom prst="pie">
              <a:avLst>
                <a:gd name="adj1" fmla="val 7560000"/>
                <a:gd name="adj2" fmla="val 11880000"/>
              </a:avLst>
            </a:prstGeom>
            <a:gradFill>
              <a:gsLst>
                <a:gs pos="0">
                  <a:srgbClr val="588EA0"/>
                </a:gs>
                <a:gs pos="80000">
                  <a:srgbClr val="75BAD2"/>
                </a:gs>
                <a:gs pos="100000">
                  <a:srgbClr val="74BBD5"/>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7"/>
            <p:cNvSpPr txBox="1"/>
            <p:nvPr/>
          </p:nvSpPr>
          <p:spPr>
            <a:xfrm>
              <a:off x="2791358" y="3893311"/>
              <a:ext cx="2095500" cy="1768602"/>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Information Systems</a:t>
              </a:r>
              <a:endParaRPr sz="3200" b="0" i="0" u="none" strike="noStrike" cap="none">
                <a:solidFill>
                  <a:schemeClr val="lt1"/>
                </a:solidFill>
                <a:latin typeface="Times New Roman"/>
                <a:ea typeface="Times New Roman"/>
                <a:cs typeface="Times New Roman"/>
                <a:sym typeface="Times New Roman"/>
              </a:endParaRPr>
            </a:p>
          </p:txBody>
        </p:sp>
        <p:sp>
          <p:nvSpPr>
            <p:cNvPr id="159" name="Google Shape;159;p7"/>
            <p:cNvSpPr/>
            <p:nvPr/>
          </p:nvSpPr>
          <p:spPr>
            <a:xfrm>
              <a:off x="2456078" y="708151"/>
              <a:ext cx="7040880" cy="7040880"/>
            </a:xfrm>
            <a:prstGeom prst="pie">
              <a:avLst>
                <a:gd name="adj1" fmla="val 11880000"/>
                <a:gd name="adj2" fmla="val 16200000"/>
              </a:avLst>
            </a:prstGeom>
            <a:gradFill>
              <a:gsLst>
                <a:gs pos="0">
                  <a:srgbClr val="6B96A5"/>
                </a:gs>
                <a:gs pos="80000">
                  <a:srgbClr val="8DC5D8"/>
                </a:gs>
                <a:gs pos="100000">
                  <a:srgbClr val="8CC6DC"/>
                </a:gs>
              </a:gsLst>
              <a:lin ang="16200000" scaled="0"/>
            </a:gradFill>
            <a:ln>
              <a:noFill/>
            </a:ln>
            <a:effectLst>
              <a:outerShdw blurRad="40000" dist="23000" dir="5400000" rotWithShape="0">
                <a:srgbClr val="000000">
                  <a:alpha val="3411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7"/>
            <p:cNvSpPr txBox="1"/>
            <p:nvPr/>
          </p:nvSpPr>
          <p:spPr>
            <a:xfrm>
              <a:off x="3482873" y="1781047"/>
              <a:ext cx="2388870" cy="163449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0" i="0" u="none" strike="noStrike" cap="none">
                  <a:solidFill>
                    <a:schemeClr val="lt1"/>
                  </a:solidFill>
                  <a:latin typeface="Times New Roman"/>
                  <a:ea typeface="Times New Roman"/>
                  <a:cs typeface="Times New Roman"/>
                  <a:sym typeface="Times New Roman"/>
                </a:rPr>
                <a:t>Marketing</a:t>
              </a:r>
              <a:endParaRPr sz="3200" b="0" i="0" u="none" strike="noStrike" cap="none">
                <a:solidFill>
                  <a:schemeClr val="lt1"/>
                </a:solidFill>
                <a:latin typeface="Times New Roman"/>
                <a:ea typeface="Times New Roman"/>
                <a:cs typeface="Times New Roman"/>
                <a:sym typeface="Times New Roman"/>
              </a:endParaRPr>
            </a:p>
          </p:txBody>
        </p:sp>
      </p:grpSp>
      <p:sp>
        <p:nvSpPr>
          <p:cNvPr id="161" name="Google Shape;161;p7"/>
          <p:cNvSpPr txBox="1"/>
          <p:nvPr/>
        </p:nvSpPr>
        <p:spPr>
          <a:xfrm>
            <a:off x="10166400" y="520144"/>
            <a:ext cx="7543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Times New Roman"/>
                <a:ea typeface="Times New Roman"/>
                <a:cs typeface="Times New Roman"/>
                <a:sym typeface="Times New Roman"/>
              </a:rPr>
              <a:t>DOCTORAL STUDENT  ASSOCIATION</a:t>
            </a:r>
            <a:endParaRPr sz="3600" b="0" i="0" u="none" strike="noStrike" cap="none">
              <a:solidFill>
                <a:srgbClr val="000000"/>
              </a:solidFill>
              <a:latin typeface="Times New Roman"/>
              <a:ea typeface="Times New Roman"/>
              <a:cs typeface="Times New Roman"/>
              <a:sym typeface="Times New Roman"/>
            </a:endParaRPr>
          </a:p>
        </p:txBody>
      </p:sp>
      <p:sp>
        <p:nvSpPr>
          <p:cNvPr id="162" name="Google Shape;162;p7"/>
          <p:cNvSpPr/>
          <p:nvPr/>
        </p:nvSpPr>
        <p:spPr>
          <a:xfrm rot="-796677" flipH="1">
            <a:off x="6819697" y="1141996"/>
            <a:ext cx="4419600" cy="990600"/>
          </a:xfrm>
          <a:prstGeom prst="curvedDownArrow">
            <a:avLst>
              <a:gd name="adj1" fmla="val 25000"/>
              <a:gd name="adj2" fmla="val 50000"/>
              <a:gd name="adj3" fmla="val 25000"/>
            </a:avLst>
          </a:prstGeom>
          <a:gradFill>
            <a:gsLst>
              <a:gs pos="0">
                <a:schemeClr val="dk1"/>
              </a:gs>
              <a:gs pos="80000">
                <a:schemeClr val="dk1"/>
              </a:gs>
              <a:gs pos="100000">
                <a:schemeClr val="dk1"/>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7"/>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7"/>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7"/>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7"/>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7"/>
          <p:cNvSpPr/>
          <p:nvPr/>
        </p:nvSpPr>
        <p:spPr>
          <a:xfrm>
            <a:off x="651876" y="603937"/>
            <a:ext cx="9966640" cy="8895496"/>
          </a:xfrm>
          <a:custGeom>
            <a:avLst/>
            <a:gdLst/>
            <a:ahLst/>
            <a:cxnLst/>
            <a:rect l="l" t="t" r="r" b="b"/>
            <a:pathLst>
              <a:path w="13028287" h="11368046" extrusionOk="0">
                <a:moveTo>
                  <a:pt x="0" y="0"/>
                </a:moveTo>
                <a:lnTo>
                  <a:pt x="0" y="11368046"/>
                </a:lnTo>
                <a:lnTo>
                  <a:pt x="13028287" y="11368046"/>
                </a:lnTo>
                <a:lnTo>
                  <a:pt x="13028287" y="0"/>
                </a:lnTo>
                <a:lnTo>
                  <a:pt x="0" y="0"/>
                </a:lnTo>
                <a:close/>
                <a:moveTo>
                  <a:pt x="12967327" y="11307085"/>
                </a:moveTo>
                <a:lnTo>
                  <a:pt x="59690" y="11307085"/>
                </a:lnTo>
                <a:lnTo>
                  <a:pt x="59690" y="59690"/>
                </a:lnTo>
                <a:lnTo>
                  <a:pt x="12967327" y="59690"/>
                </a:lnTo>
                <a:lnTo>
                  <a:pt x="12967327" y="11307085"/>
                </a:lnTo>
                <a:close/>
              </a:path>
            </a:pathLst>
          </a:custGeom>
          <a:solidFill>
            <a:schemeClr val="accent2"/>
          </a:solidFill>
          <a:ln>
            <a:noFill/>
          </a:ln>
        </p:spPr>
      </p:sp>
      <p:sp>
        <p:nvSpPr>
          <p:cNvPr id="168" name="Google Shape;168;p7"/>
          <p:cNvSpPr txBox="1"/>
          <p:nvPr/>
        </p:nvSpPr>
        <p:spPr>
          <a:xfrm>
            <a:off x="11167150" y="6656275"/>
            <a:ext cx="3000000" cy="2458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US" sz="2800" b="1" i="1">
                <a:solidFill>
                  <a:schemeClr val="dk1"/>
                </a:solidFill>
                <a:latin typeface="Times New Roman"/>
                <a:ea typeface="Times New Roman"/>
                <a:cs typeface="Times New Roman"/>
                <a:sym typeface="Times New Roman"/>
              </a:rPr>
              <a:t>PhD Project Staff:</a:t>
            </a:r>
            <a:endParaRPr>
              <a:solidFill>
                <a:schemeClr val="dk1"/>
              </a:solidFill>
              <a:latin typeface="Times New Roman"/>
              <a:ea typeface="Times New Roman"/>
              <a:cs typeface="Times New Roman"/>
              <a:sym typeface="Times New Roman"/>
            </a:endParaRPr>
          </a:p>
          <a:p>
            <a:pPr marL="8161" lvl="0" indent="0" algn="l" rtl="0">
              <a:lnSpc>
                <a:spcPct val="80000"/>
              </a:lnSpc>
              <a:spcBef>
                <a:spcPts val="1071"/>
              </a:spcBef>
              <a:spcAft>
                <a:spcPts val="0"/>
              </a:spcAft>
              <a:buNone/>
            </a:pPr>
            <a:r>
              <a:rPr lang="en-US" sz="2800">
                <a:solidFill>
                  <a:schemeClr val="dk1"/>
                </a:solidFill>
                <a:latin typeface="Times New Roman"/>
                <a:ea typeface="Times New Roman"/>
                <a:cs typeface="Times New Roman"/>
                <a:sym typeface="Times New Roman"/>
              </a:rPr>
              <a:t>Tara Perino</a:t>
            </a:r>
            <a:endParaRPr sz="2800">
              <a:solidFill>
                <a:schemeClr val="dk1"/>
              </a:solidFill>
              <a:latin typeface="Times New Roman"/>
              <a:ea typeface="Times New Roman"/>
              <a:cs typeface="Times New Roman"/>
              <a:sym typeface="Times New Roman"/>
            </a:endParaRPr>
          </a:p>
          <a:p>
            <a:pPr marL="8161" lvl="0" indent="0" algn="l" rtl="0">
              <a:lnSpc>
                <a:spcPct val="80000"/>
              </a:lnSpc>
              <a:spcBef>
                <a:spcPts val="1071"/>
              </a:spcBef>
              <a:spcAft>
                <a:spcPts val="0"/>
              </a:spcAft>
              <a:buNone/>
            </a:pPr>
            <a:r>
              <a:rPr lang="en-US" sz="2800">
                <a:solidFill>
                  <a:schemeClr val="dk1"/>
                </a:solidFill>
                <a:latin typeface="Times New Roman"/>
                <a:ea typeface="Times New Roman"/>
                <a:cs typeface="Times New Roman"/>
                <a:sym typeface="Times New Roman"/>
              </a:rPr>
              <a:t>Cristina Pazos</a:t>
            </a:r>
            <a:endParaRPr sz="2800">
              <a:solidFill>
                <a:schemeClr val="dk1"/>
              </a:solidFill>
              <a:latin typeface="Times New Roman"/>
              <a:ea typeface="Times New Roman"/>
              <a:cs typeface="Times New Roman"/>
              <a:sym typeface="Times New Roman"/>
            </a:endParaRPr>
          </a:p>
          <a:p>
            <a:pPr marL="8161" lvl="0" indent="0" algn="l" rtl="0">
              <a:lnSpc>
                <a:spcPct val="80000"/>
              </a:lnSpc>
              <a:spcBef>
                <a:spcPts val="1071"/>
              </a:spcBef>
              <a:spcAft>
                <a:spcPts val="0"/>
              </a:spcAft>
              <a:buNone/>
            </a:pPr>
            <a:r>
              <a:rPr lang="en-US" sz="2800">
                <a:solidFill>
                  <a:schemeClr val="dk1"/>
                </a:solidFill>
                <a:latin typeface="Times New Roman"/>
                <a:ea typeface="Times New Roman"/>
                <a:cs typeface="Times New Roman"/>
                <a:sym typeface="Times New Roman"/>
              </a:rPr>
              <a:t>Myrna Varner </a:t>
            </a:r>
            <a:endParaRPr sz="2800">
              <a:solidFill>
                <a:schemeClr val="dk1"/>
              </a:solidFill>
              <a:latin typeface="Times New Roman"/>
              <a:ea typeface="Times New Roman"/>
              <a:cs typeface="Times New Roman"/>
              <a:sym typeface="Times New Roman"/>
            </a:endParaRPr>
          </a:p>
          <a:p>
            <a:pPr marL="8161" lvl="0" indent="0" algn="l" rtl="0">
              <a:lnSpc>
                <a:spcPct val="80000"/>
              </a:lnSpc>
              <a:spcBef>
                <a:spcPts val="1071"/>
              </a:spcBef>
              <a:spcAft>
                <a:spcPts val="0"/>
              </a:spcAft>
              <a:buNone/>
            </a:pPr>
            <a:r>
              <a:rPr lang="en-US" sz="2800">
                <a:solidFill>
                  <a:schemeClr val="dk1"/>
                </a:solidFill>
                <a:latin typeface="Times New Roman"/>
                <a:ea typeface="Times New Roman"/>
                <a:cs typeface="Times New Roman"/>
                <a:sym typeface="Times New Roman"/>
              </a:rPr>
              <a:t>Michele Marin</a:t>
            </a:r>
            <a:endParaRPr sz="2800">
              <a:solidFill>
                <a:schemeClr val="dk1"/>
              </a:solidFill>
              <a:latin typeface="Times New Roman"/>
              <a:ea typeface="Times New Roman"/>
              <a:cs typeface="Times New Roman"/>
              <a:sym typeface="Times New Roman"/>
            </a:endParaRPr>
          </a:p>
        </p:txBody>
      </p:sp>
      <p:pic>
        <p:nvPicPr>
          <p:cNvPr id="169" name="Google Shape;169;p7"/>
          <p:cNvPicPr preferRelativeResize="0"/>
          <p:nvPr/>
        </p:nvPicPr>
        <p:blipFill>
          <a:blip r:embed="rId3">
            <a:alphaModFix/>
          </a:blip>
          <a:stretch>
            <a:fillRect/>
          </a:stretch>
        </p:blipFill>
        <p:spPr>
          <a:xfrm>
            <a:off x="15896700" y="8172725"/>
            <a:ext cx="1924050" cy="1428750"/>
          </a:xfrm>
          <a:prstGeom prst="rect">
            <a:avLst/>
          </a:prstGeom>
          <a:noFill/>
          <a:ln>
            <a:noFill/>
          </a:ln>
        </p:spPr>
      </p:pic>
      <p:pic>
        <p:nvPicPr>
          <p:cNvPr id="170" name="Google Shape;170;p7"/>
          <p:cNvPicPr preferRelativeResize="0"/>
          <p:nvPr/>
        </p:nvPicPr>
        <p:blipFill>
          <a:blip r:embed="rId4">
            <a:alphaModFix/>
          </a:blip>
          <a:stretch>
            <a:fillRect/>
          </a:stretch>
        </p:blipFill>
        <p:spPr>
          <a:xfrm>
            <a:off x="11138071" y="1720753"/>
            <a:ext cx="5355575" cy="4524537"/>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1"/>
          <p:cNvSpPr txBox="1"/>
          <p:nvPr/>
        </p:nvSpPr>
        <p:spPr>
          <a:xfrm>
            <a:off x="2041196" y="677431"/>
            <a:ext cx="14205600" cy="9234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6400"/>
              <a:buFont typeface="Arial"/>
              <a:buNone/>
            </a:pPr>
            <a:r>
              <a:rPr lang="en-US" sz="6000" b="0" i="0" u="none" strike="noStrike" cap="none">
                <a:solidFill>
                  <a:schemeClr val="dk1"/>
                </a:solidFill>
                <a:latin typeface="Times New Roman"/>
                <a:ea typeface="Times New Roman"/>
                <a:cs typeface="Times New Roman"/>
                <a:sym typeface="Times New Roman"/>
              </a:rPr>
              <a:t>MDSA CONFERENCE</a:t>
            </a:r>
            <a:endParaRPr sz="6000" b="0" i="0" u="none" strike="noStrike" cap="none">
              <a:solidFill>
                <a:schemeClr val="dk1"/>
              </a:solidFill>
              <a:latin typeface="Times New Roman"/>
              <a:ea typeface="Times New Roman"/>
              <a:cs typeface="Times New Roman"/>
              <a:sym typeface="Times New Roman"/>
            </a:endParaRPr>
          </a:p>
        </p:txBody>
      </p:sp>
      <p:grpSp>
        <p:nvGrpSpPr>
          <p:cNvPr id="177" name="Google Shape;177;p11"/>
          <p:cNvGrpSpPr/>
          <p:nvPr/>
        </p:nvGrpSpPr>
        <p:grpSpPr>
          <a:xfrm>
            <a:off x="4572000" y="3464244"/>
            <a:ext cx="4794900" cy="4543938"/>
            <a:chOff x="4800600" y="3924300"/>
            <a:chExt cx="4794900" cy="3514804"/>
          </a:xfrm>
        </p:grpSpPr>
        <p:sp>
          <p:nvSpPr>
            <p:cNvPr id="178" name="Google Shape;178;p11"/>
            <p:cNvSpPr txBox="1"/>
            <p:nvPr/>
          </p:nvSpPr>
          <p:spPr>
            <a:xfrm>
              <a:off x="4800600" y="5676900"/>
              <a:ext cx="4794900" cy="3573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000"/>
                <a:buFont typeface="Arial"/>
                <a:buNone/>
              </a:pPr>
              <a:r>
                <a:rPr lang="en-US" sz="3000" b="0" i="0" u="none" strike="noStrike" cap="none">
                  <a:solidFill>
                    <a:schemeClr val="dk2"/>
                  </a:solidFill>
                  <a:latin typeface="Times New Roman"/>
                  <a:ea typeface="Times New Roman"/>
                  <a:cs typeface="Times New Roman"/>
                  <a:sym typeface="Times New Roman"/>
                </a:rPr>
                <a:t>Business Meeting</a:t>
              </a:r>
              <a:endParaRPr sz="3000" b="0" i="0" u="none" strike="noStrike" cap="none">
                <a:solidFill>
                  <a:schemeClr val="dk2"/>
                </a:solidFill>
                <a:latin typeface="Times New Roman"/>
                <a:ea typeface="Times New Roman"/>
                <a:cs typeface="Times New Roman"/>
                <a:sym typeface="Times New Roman"/>
              </a:endParaRPr>
            </a:p>
          </p:txBody>
        </p:sp>
        <p:pic>
          <p:nvPicPr>
            <p:cNvPr id="179" name="Google Shape;179;p11"/>
            <p:cNvPicPr preferRelativeResize="0"/>
            <p:nvPr/>
          </p:nvPicPr>
          <p:blipFill rotWithShape="1">
            <a:blip r:embed="rId3">
              <a:alphaModFix/>
            </a:blip>
            <a:srcRect/>
            <a:stretch/>
          </p:blipFill>
          <p:spPr>
            <a:xfrm>
              <a:off x="5334000" y="3924300"/>
              <a:ext cx="3585653" cy="1663447"/>
            </a:xfrm>
            <a:prstGeom prst="rect">
              <a:avLst/>
            </a:prstGeom>
            <a:noFill/>
            <a:ln>
              <a:noFill/>
            </a:ln>
          </p:spPr>
        </p:pic>
        <p:sp>
          <p:nvSpPr>
            <p:cNvPr id="180" name="Google Shape;180;p11"/>
            <p:cNvSpPr txBox="1"/>
            <p:nvPr/>
          </p:nvSpPr>
          <p:spPr>
            <a:xfrm>
              <a:off x="5334000" y="6286504"/>
              <a:ext cx="3581400" cy="11526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Elections</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Open items </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51666"/>
                </a:lnSpc>
                <a:spcBef>
                  <a:spcPts val="0"/>
                </a:spcBef>
                <a:spcAft>
                  <a:spcPts val="0"/>
                </a:spcAft>
                <a:buClr>
                  <a:srgbClr val="000000"/>
                </a:buClr>
                <a:buSzPts val="2400"/>
                <a:buFont typeface="Arial"/>
                <a:buNone/>
              </a:pPr>
              <a:r>
                <a:rPr lang="en-US" sz="2400" b="0" i="0" u="none" strike="noStrike" cap="none">
                  <a:solidFill>
                    <a:schemeClr val="dk1"/>
                  </a:solidFill>
                  <a:latin typeface="Times New Roman"/>
                  <a:ea typeface="Times New Roman"/>
                  <a:cs typeface="Times New Roman"/>
                  <a:sym typeface="Times New Roman"/>
                </a:rPr>
                <a:t>(e.g. changes to bylaws)</a:t>
              </a:r>
              <a:endParaRPr sz="2400" b="0" i="0" u="none" strike="noStrike" cap="none">
                <a:solidFill>
                  <a:schemeClr val="dk1"/>
                </a:solidFill>
                <a:latin typeface="Times New Roman"/>
                <a:ea typeface="Times New Roman"/>
                <a:cs typeface="Times New Roman"/>
                <a:sym typeface="Times New Roman"/>
              </a:endParaRPr>
            </a:p>
          </p:txBody>
        </p:sp>
      </p:grpSp>
      <p:sp>
        <p:nvSpPr>
          <p:cNvPr id="181" name="Google Shape;181;p11"/>
          <p:cNvSpPr txBox="1"/>
          <p:nvPr/>
        </p:nvSpPr>
        <p:spPr>
          <a:xfrm>
            <a:off x="381000" y="1600833"/>
            <a:ext cx="17526000" cy="881700"/>
          </a:xfrm>
          <a:prstGeom prst="rect">
            <a:avLst/>
          </a:prstGeom>
          <a:noFill/>
          <a:ln>
            <a:noFill/>
          </a:ln>
        </p:spPr>
        <p:txBody>
          <a:bodyPr spcFirstLastPara="1" wrap="square" lIns="0" tIns="0" rIns="0" bIns="0" anchor="t" anchorCtr="0">
            <a:spAutoFit/>
          </a:bodyPr>
          <a:lstStyle/>
          <a:p>
            <a:pPr marL="0" marR="0" lvl="0" indent="0" algn="ctr" rtl="0">
              <a:lnSpc>
                <a:spcPct val="95454"/>
              </a:lnSpc>
              <a:spcBef>
                <a:spcPts val="0"/>
              </a:spcBef>
              <a:spcAft>
                <a:spcPts val="0"/>
              </a:spcAft>
              <a:buClr>
                <a:srgbClr val="000000"/>
              </a:buClr>
              <a:buSzPts val="4400"/>
              <a:buFont typeface="Arial"/>
              <a:buNone/>
            </a:pPr>
            <a:r>
              <a:rPr lang="en-US" sz="6000" i="1">
                <a:solidFill>
                  <a:schemeClr val="dk1"/>
                </a:solidFill>
                <a:latin typeface="Times New Roman"/>
                <a:ea typeface="Times New Roman"/>
                <a:cs typeface="Times New Roman"/>
                <a:sym typeface="Times New Roman"/>
              </a:rPr>
              <a:t>Typical Components</a:t>
            </a:r>
            <a:endParaRPr sz="6000" b="0" i="1" u="none" strike="noStrike" cap="none">
              <a:solidFill>
                <a:schemeClr val="dk1"/>
              </a:solidFill>
              <a:latin typeface="Times New Roman"/>
              <a:ea typeface="Times New Roman"/>
              <a:cs typeface="Times New Roman"/>
              <a:sym typeface="Times New Roman"/>
            </a:endParaRPr>
          </a:p>
        </p:txBody>
      </p:sp>
      <p:grpSp>
        <p:nvGrpSpPr>
          <p:cNvPr id="182" name="Google Shape;182;p11"/>
          <p:cNvGrpSpPr/>
          <p:nvPr/>
        </p:nvGrpSpPr>
        <p:grpSpPr>
          <a:xfrm>
            <a:off x="9304000" y="3286600"/>
            <a:ext cx="4794900" cy="5281625"/>
            <a:chOff x="8991600" y="5326380"/>
            <a:chExt cx="4794900" cy="5281625"/>
          </a:xfrm>
        </p:grpSpPr>
        <p:sp>
          <p:nvSpPr>
            <p:cNvPr id="183" name="Google Shape;183;p11"/>
            <p:cNvSpPr txBox="1"/>
            <p:nvPr/>
          </p:nvSpPr>
          <p:spPr>
            <a:xfrm>
              <a:off x="8991600" y="7810500"/>
              <a:ext cx="4794900" cy="4311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en-US" sz="2800" b="0" i="0" u="none" strike="noStrike" cap="none">
                  <a:solidFill>
                    <a:srgbClr val="1F497D"/>
                  </a:solidFill>
                  <a:latin typeface="Times New Roman"/>
                  <a:ea typeface="Times New Roman"/>
                  <a:cs typeface="Times New Roman"/>
                  <a:sym typeface="Times New Roman"/>
                </a:rPr>
                <a:t>Networking Activities</a:t>
              </a:r>
              <a:endParaRPr sz="2800" b="0" i="0" u="none" strike="noStrike" cap="none">
                <a:solidFill>
                  <a:srgbClr val="1F497D"/>
                </a:solidFill>
                <a:latin typeface="Times New Roman"/>
                <a:ea typeface="Times New Roman"/>
                <a:cs typeface="Times New Roman"/>
                <a:sym typeface="Times New Roman"/>
              </a:endParaRPr>
            </a:p>
          </p:txBody>
        </p:sp>
        <p:pic>
          <p:nvPicPr>
            <p:cNvPr id="184" name="Google Shape;184;p11"/>
            <p:cNvPicPr preferRelativeResize="0"/>
            <p:nvPr/>
          </p:nvPicPr>
          <p:blipFill rotWithShape="1">
            <a:blip r:embed="rId4">
              <a:alphaModFix/>
            </a:blip>
            <a:srcRect l="15129" t="8041" r="13140" b="5121"/>
            <a:stretch/>
          </p:blipFill>
          <p:spPr>
            <a:xfrm>
              <a:off x="10210800" y="5326380"/>
              <a:ext cx="2450923" cy="2331720"/>
            </a:xfrm>
            <a:prstGeom prst="rect">
              <a:avLst/>
            </a:prstGeom>
            <a:noFill/>
            <a:ln>
              <a:noFill/>
            </a:ln>
          </p:spPr>
        </p:pic>
        <p:sp>
          <p:nvSpPr>
            <p:cNvPr id="185" name="Google Shape;185;p11"/>
            <p:cNvSpPr txBox="1"/>
            <p:nvPr/>
          </p:nvSpPr>
          <p:spPr>
            <a:xfrm>
              <a:off x="8991600" y="8496305"/>
              <a:ext cx="4442100" cy="21117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Discussion topics at breakfast, lunch</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Social w/MFCA</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“R2”</a:t>
              </a:r>
              <a:endParaRPr sz="2800" b="0" i="0" u="none" strike="noStrike" cap="none">
                <a:solidFill>
                  <a:schemeClr val="dk1"/>
                </a:solidFill>
                <a:latin typeface="Times New Roman"/>
                <a:ea typeface="Times New Roman"/>
                <a:cs typeface="Times New Roman"/>
                <a:sym typeface="Times New Roman"/>
              </a:endParaRPr>
            </a:p>
          </p:txBody>
        </p:sp>
      </p:grpSp>
      <p:grpSp>
        <p:nvGrpSpPr>
          <p:cNvPr id="186" name="Google Shape;186;p11"/>
          <p:cNvGrpSpPr/>
          <p:nvPr/>
        </p:nvGrpSpPr>
        <p:grpSpPr>
          <a:xfrm>
            <a:off x="13493100" y="3464250"/>
            <a:ext cx="4794900" cy="3982543"/>
            <a:chOff x="13493042" y="3980957"/>
            <a:chExt cx="4794900" cy="3982543"/>
          </a:xfrm>
        </p:grpSpPr>
        <p:pic>
          <p:nvPicPr>
            <p:cNvPr id="187" name="Google Shape;187;p11"/>
            <p:cNvPicPr preferRelativeResize="0"/>
            <p:nvPr/>
          </p:nvPicPr>
          <p:blipFill rotWithShape="1">
            <a:blip r:embed="rId5">
              <a:alphaModFix/>
            </a:blip>
            <a:srcRect l="5170" t="7658" r="8029" b="2558"/>
            <a:stretch/>
          </p:blipFill>
          <p:spPr>
            <a:xfrm>
              <a:off x="14263919" y="3980957"/>
              <a:ext cx="3338281" cy="2313432"/>
            </a:xfrm>
            <a:prstGeom prst="rect">
              <a:avLst/>
            </a:prstGeom>
            <a:noFill/>
            <a:ln>
              <a:noFill/>
            </a:ln>
          </p:spPr>
        </p:pic>
        <p:sp>
          <p:nvSpPr>
            <p:cNvPr id="188" name="Google Shape;188;p11"/>
            <p:cNvSpPr txBox="1"/>
            <p:nvPr/>
          </p:nvSpPr>
          <p:spPr>
            <a:xfrm>
              <a:off x="13493042" y="6370315"/>
              <a:ext cx="4794900" cy="461700"/>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Clr>
                  <a:srgbClr val="000000"/>
                </a:buClr>
                <a:buSzPts val="3000"/>
                <a:buFont typeface="Arial"/>
                <a:buNone/>
              </a:pPr>
              <a:r>
                <a:rPr lang="en-US" sz="3000" b="0" i="0" u="none" strike="noStrike" cap="none">
                  <a:solidFill>
                    <a:srgbClr val="1F497D"/>
                  </a:solidFill>
                  <a:latin typeface="Times New Roman"/>
                  <a:ea typeface="Times New Roman"/>
                  <a:cs typeface="Times New Roman"/>
                  <a:sym typeface="Times New Roman"/>
                </a:rPr>
                <a:t>Meals</a:t>
              </a:r>
              <a:endParaRPr sz="3000" b="0" i="0" u="none" strike="noStrike" cap="none">
                <a:solidFill>
                  <a:srgbClr val="1F497D"/>
                </a:solidFill>
                <a:latin typeface="Times New Roman"/>
                <a:ea typeface="Times New Roman"/>
                <a:cs typeface="Times New Roman"/>
                <a:sym typeface="Times New Roman"/>
              </a:endParaRPr>
            </a:p>
          </p:txBody>
        </p:sp>
        <p:sp>
          <p:nvSpPr>
            <p:cNvPr id="189" name="Google Shape;189;p11"/>
            <p:cNvSpPr txBox="1"/>
            <p:nvPr/>
          </p:nvSpPr>
          <p:spPr>
            <a:xfrm>
              <a:off x="13716000" y="6972300"/>
              <a:ext cx="4343400" cy="9912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All meals provided</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Formal dinner Friday</a:t>
              </a:r>
              <a:endParaRPr sz="2800" b="0" i="0" u="none" strike="noStrike" cap="none">
                <a:solidFill>
                  <a:schemeClr val="dk1"/>
                </a:solidFill>
                <a:latin typeface="Times New Roman"/>
                <a:ea typeface="Times New Roman"/>
                <a:cs typeface="Times New Roman"/>
                <a:sym typeface="Times New Roman"/>
              </a:endParaRPr>
            </a:p>
          </p:txBody>
        </p:sp>
      </p:grpSp>
      <p:grpSp>
        <p:nvGrpSpPr>
          <p:cNvPr id="190" name="Google Shape;190;p11"/>
          <p:cNvGrpSpPr/>
          <p:nvPr/>
        </p:nvGrpSpPr>
        <p:grpSpPr>
          <a:xfrm>
            <a:off x="206092" y="3429003"/>
            <a:ext cx="4794900" cy="5139229"/>
            <a:chOff x="228600" y="4892718"/>
            <a:chExt cx="4794900" cy="5139229"/>
          </a:xfrm>
        </p:grpSpPr>
        <p:sp>
          <p:nvSpPr>
            <p:cNvPr id="191" name="Google Shape;191;p11"/>
            <p:cNvSpPr txBox="1"/>
            <p:nvPr/>
          </p:nvSpPr>
          <p:spPr>
            <a:xfrm>
              <a:off x="228600" y="7289845"/>
              <a:ext cx="4794900" cy="4311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2800"/>
                <a:buFont typeface="Arial"/>
                <a:buNone/>
              </a:pPr>
              <a:r>
                <a:rPr lang="en-US" sz="2800" b="0" i="0" u="none" strike="noStrike" cap="none">
                  <a:solidFill>
                    <a:srgbClr val="1F497D"/>
                  </a:solidFill>
                  <a:latin typeface="Times New Roman"/>
                  <a:ea typeface="Times New Roman"/>
                  <a:cs typeface="Times New Roman"/>
                  <a:sym typeface="Times New Roman"/>
                </a:rPr>
                <a:t>Sessions</a:t>
              </a:r>
              <a:endParaRPr sz="2800" b="0" i="0" u="none" strike="noStrike" cap="none">
                <a:solidFill>
                  <a:srgbClr val="1F497D"/>
                </a:solidFill>
                <a:latin typeface="Times New Roman"/>
                <a:ea typeface="Times New Roman"/>
                <a:cs typeface="Times New Roman"/>
                <a:sym typeface="Times New Roman"/>
              </a:endParaRPr>
            </a:p>
          </p:txBody>
        </p:sp>
        <p:pic>
          <p:nvPicPr>
            <p:cNvPr id="192" name="Google Shape;192;p11"/>
            <p:cNvPicPr preferRelativeResize="0"/>
            <p:nvPr/>
          </p:nvPicPr>
          <p:blipFill rotWithShape="1">
            <a:blip r:embed="rId6">
              <a:alphaModFix/>
            </a:blip>
            <a:srcRect l="31660" t="28207"/>
            <a:stretch/>
          </p:blipFill>
          <p:spPr>
            <a:xfrm>
              <a:off x="914400" y="4892718"/>
              <a:ext cx="3307888" cy="2308182"/>
            </a:xfrm>
            <a:prstGeom prst="rect">
              <a:avLst/>
            </a:prstGeom>
            <a:noFill/>
            <a:ln>
              <a:noFill/>
            </a:ln>
          </p:spPr>
        </p:pic>
        <p:sp>
          <p:nvSpPr>
            <p:cNvPr id="193" name="Google Shape;193;p11"/>
            <p:cNvSpPr txBox="1"/>
            <p:nvPr/>
          </p:nvSpPr>
          <p:spPr>
            <a:xfrm>
              <a:off x="457200" y="7920247"/>
              <a:ext cx="4267200" cy="21117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Cohort only </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Inter-cohort</a:t>
              </a:r>
              <a:endParaRPr sz="1400" b="0"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(5 cohorts)</a:t>
              </a:r>
              <a:endParaRPr sz="2800" b="0" i="0" u="none" strike="noStrike" cap="none">
                <a:solidFill>
                  <a:schemeClr val="dk1"/>
                </a:solidFill>
                <a:latin typeface="Times New Roman"/>
                <a:ea typeface="Times New Roman"/>
                <a:cs typeface="Times New Roman"/>
                <a:sym typeface="Times New Roman"/>
              </a:endParaRPr>
            </a:p>
            <a:p>
              <a:pPr marL="0" marR="0" lvl="0" indent="0" algn="ctr" rtl="0">
                <a:lnSpc>
                  <a:spcPct val="130000"/>
                </a:lnSpc>
                <a:spcBef>
                  <a:spcPts val="0"/>
                </a:spcBef>
                <a:spcAft>
                  <a:spcPts val="0"/>
                </a:spcAft>
                <a:buClr>
                  <a:srgbClr val="000000"/>
                </a:buClr>
                <a:buSzPts val="2800"/>
                <a:buFont typeface="Arial"/>
                <a:buNone/>
              </a:pPr>
              <a:r>
                <a:rPr lang="en-US" sz="2800" b="0" i="0" u="none" strike="noStrike" cap="none">
                  <a:solidFill>
                    <a:schemeClr val="dk1"/>
                  </a:solidFill>
                  <a:latin typeface="Times New Roman"/>
                  <a:ea typeface="Times New Roman"/>
                  <a:cs typeface="Times New Roman"/>
                  <a:sym typeface="Times New Roman"/>
                </a:rPr>
                <a:t>Faculty or student led </a:t>
              </a:r>
              <a:endParaRPr sz="1400" b="0" i="0" u="none" strike="noStrike" cap="none">
                <a:solidFill>
                  <a:schemeClr val="dk1"/>
                </a:solidFill>
                <a:latin typeface="Times New Roman"/>
                <a:ea typeface="Times New Roman"/>
                <a:cs typeface="Times New Roman"/>
                <a:sym typeface="Times New Roman"/>
              </a:endParaRPr>
            </a:p>
          </p:txBody>
        </p:sp>
      </p:grpSp>
      <p:sp>
        <p:nvSpPr>
          <p:cNvPr id="194" name="Google Shape;194;p11"/>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Cc</a:t>
            </a:r>
            <a:endParaRPr sz="1400" b="0" i="0" u="none" strike="noStrike" cap="none">
              <a:solidFill>
                <a:srgbClr val="000000"/>
              </a:solidFill>
              <a:latin typeface="Arial"/>
              <a:ea typeface="Arial"/>
              <a:cs typeface="Arial"/>
              <a:sym typeface="Arial"/>
            </a:endParaRPr>
          </a:p>
        </p:txBody>
      </p:sp>
      <p:sp>
        <p:nvSpPr>
          <p:cNvPr id="195" name="Google Shape;195;p11"/>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1"/>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1"/>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8" name="Google Shape;198;p11"/>
          <p:cNvPicPr preferRelativeResize="0"/>
          <p:nvPr/>
        </p:nvPicPr>
        <p:blipFill>
          <a:blip r:embed="rId7">
            <a:alphaModFix/>
          </a:blip>
          <a:stretch>
            <a:fillRect/>
          </a:stretch>
        </p:blipFill>
        <p:spPr>
          <a:xfrm>
            <a:off x="15896700" y="8172725"/>
            <a:ext cx="1924050" cy="14287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grpSp>
        <p:nvGrpSpPr>
          <p:cNvPr id="204" name="Google Shape;204;p10"/>
          <p:cNvGrpSpPr/>
          <p:nvPr/>
        </p:nvGrpSpPr>
        <p:grpSpPr>
          <a:xfrm>
            <a:off x="703999" y="2929724"/>
            <a:ext cx="16838925" cy="2512051"/>
            <a:chOff x="1274" y="2477774"/>
            <a:chExt cx="16838925" cy="2512051"/>
          </a:xfrm>
        </p:grpSpPr>
        <p:sp>
          <p:nvSpPr>
            <p:cNvPr id="205" name="Google Shape;205;p10"/>
            <p:cNvSpPr/>
            <p:nvPr/>
          </p:nvSpPr>
          <p:spPr>
            <a:xfrm>
              <a:off x="1274" y="2477774"/>
              <a:ext cx="2512051" cy="2512051"/>
            </a:xfrm>
            <a:prstGeom prst="ellipse">
              <a:avLst/>
            </a:prstGeom>
            <a:gradFill>
              <a:gsLst>
                <a:gs pos="0">
                  <a:srgbClr val="23798F">
                    <a:alpha val="49019"/>
                  </a:srgbClr>
                </a:gs>
                <a:gs pos="80000">
                  <a:srgbClr val="2E9EBC">
                    <a:alpha val="49019"/>
                  </a:srgbClr>
                </a:gs>
                <a:gs pos="100000">
                  <a:srgbClr val="2CA1C0">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0"/>
            <p:cNvSpPr txBox="1"/>
            <p:nvPr/>
          </p:nvSpPr>
          <p:spPr>
            <a:xfrm>
              <a:off x="186626" y="2845650"/>
              <a:ext cx="1958700" cy="1776300"/>
            </a:xfrm>
            <a:prstGeom prst="rect">
              <a:avLst/>
            </a:prstGeom>
            <a:noFill/>
            <a:ln>
              <a:noFill/>
            </a:ln>
          </p:spPr>
          <p:txBody>
            <a:bodyPr spcFirstLastPara="1" wrap="square" lIns="138225" tIns="30475" rIns="1382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Research &amp; Development</a:t>
              </a:r>
              <a:endParaRPr sz="2400" b="0" i="0" u="none" strike="noStrike" cap="none">
                <a:solidFill>
                  <a:schemeClr val="dk1"/>
                </a:solidFill>
                <a:latin typeface="Calibri"/>
                <a:ea typeface="Calibri"/>
                <a:cs typeface="Calibri"/>
                <a:sym typeface="Calibri"/>
              </a:endParaRPr>
            </a:p>
          </p:txBody>
        </p:sp>
        <p:sp>
          <p:nvSpPr>
            <p:cNvPr id="207" name="Google Shape;207;p10"/>
            <p:cNvSpPr/>
            <p:nvPr/>
          </p:nvSpPr>
          <p:spPr>
            <a:xfrm>
              <a:off x="1949098" y="2477774"/>
              <a:ext cx="2512051" cy="2512051"/>
            </a:xfrm>
            <a:prstGeom prst="ellipse">
              <a:avLst/>
            </a:prstGeom>
            <a:gradFill>
              <a:gsLst>
                <a:gs pos="0">
                  <a:srgbClr val="388399">
                    <a:alpha val="49019"/>
                  </a:srgbClr>
                </a:gs>
                <a:gs pos="80000">
                  <a:srgbClr val="4AABC8">
                    <a:alpha val="49019"/>
                  </a:srgbClr>
                </a:gs>
                <a:gs pos="100000">
                  <a:srgbClr val="49AECB">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0"/>
            <p:cNvSpPr txBox="1"/>
            <p:nvPr/>
          </p:nvSpPr>
          <p:spPr>
            <a:xfrm>
              <a:off x="2316979" y="2845655"/>
              <a:ext cx="1776289" cy="1776289"/>
            </a:xfrm>
            <a:prstGeom prst="rect">
              <a:avLst/>
            </a:prstGeom>
            <a:noFill/>
            <a:ln>
              <a:noFill/>
            </a:ln>
          </p:spPr>
          <p:txBody>
            <a:bodyPr spcFirstLastPara="1" wrap="square" lIns="138225" tIns="30475" rIns="1382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Networking</a:t>
              </a:r>
              <a:endParaRPr sz="2400" b="0" i="0" u="none" strike="noStrike" cap="none">
                <a:solidFill>
                  <a:schemeClr val="dk1"/>
                </a:solidFill>
                <a:latin typeface="Calibri"/>
                <a:ea typeface="Calibri"/>
                <a:cs typeface="Calibri"/>
                <a:sym typeface="Calibri"/>
              </a:endParaRPr>
            </a:p>
          </p:txBody>
        </p:sp>
        <p:sp>
          <p:nvSpPr>
            <p:cNvPr id="209" name="Google Shape;209;p10"/>
            <p:cNvSpPr/>
            <p:nvPr/>
          </p:nvSpPr>
          <p:spPr>
            <a:xfrm>
              <a:off x="4020556" y="2477774"/>
              <a:ext cx="2770164" cy="2512051"/>
            </a:xfrm>
            <a:prstGeom prst="ellipse">
              <a:avLst/>
            </a:prstGeom>
            <a:gradFill>
              <a:gsLst>
                <a:gs pos="0">
                  <a:srgbClr val="538B9E">
                    <a:alpha val="49019"/>
                  </a:srgbClr>
                </a:gs>
                <a:gs pos="80000">
                  <a:srgbClr val="6DB7D0">
                    <a:alpha val="49019"/>
                  </a:srgbClr>
                </a:gs>
                <a:gs pos="100000">
                  <a:srgbClr val="6CB8D3">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0"/>
            <p:cNvSpPr txBox="1"/>
            <p:nvPr/>
          </p:nvSpPr>
          <p:spPr>
            <a:xfrm>
              <a:off x="4426237" y="2845655"/>
              <a:ext cx="1958802" cy="1776289"/>
            </a:xfrm>
            <a:prstGeom prst="rect">
              <a:avLst/>
            </a:prstGeom>
            <a:noFill/>
            <a:ln>
              <a:noFill/>
            </a:ln>
          </p:spPr>
          <p:txBody>
            <a:bodyPr spcFirstLastPara="1" wrap="square" lIns="138225" tIns="30475" rIns="1382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Cohort Liaisons</a:t>
              </a:r>
              <a:endParaRPr sz="2400" b="0" i="0" u="none" strike="noStrike" cap="none">
                <a:solidFill>
                  <a:schemeClr val="dk1"/>
                </a:solidFill>
                <a:latin typeface="Calibri"/>
                <a:ea typeface="Calibri"/>
                <a:cs typeface="Calibri"/>
                <a:sym typeface="Calibri"/>
              </a:endParaRPr>
            </a:p>
          </p:txBody>
        </p:sp>
        <p:sp>
          <p:nvSpPr>
            <p:cNvPr id="211" name="Google Shape;211;p10"/>
            <p:cNvSpPr/>
            <p:nvPr/>
          </p:nvSpPr>
          <p:spPr>
            <a:xfrm>
              <a:off x="6288310" y="2477774"/>
              <a:ext cx="2512051" cy="2512051"/>
            </a:xfrm>
            <a:prstGeom prst="ellipse">
              <a:avLst/>
            </a:prstGeom>
            <a:gradFill>
              <a:gsLst>
                <a:gs pos="0">
                  <a:srgbClr val="6D95A5">
                    <a:alpha val="49019"/>
                  </a:srgbClr>
                </a:gs>
                <a:gs pos="80000">
                  <a:srgbClr val="8FC4D8">
                    <a:alpha val="49019"/>
                  </a:srgbClr>
                </a:gs>
                <a:gs pos="100000">
                  <a:srgbClr val="8FC6DB">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0"/>
            <p:cNvSpPr txBox="1"/>
            <p:nvPr/>
          </p:nvSpPr>
          <p:spPr>
            <a:xfrm>
              <a:off x="6656191" y="2845655"/>
              <a:ext cx="1776289" cy="1776289"/>
            </a:xfrm>
            <a:prstGeom prst="rect">
              <a:avLst/>
            </a:prstGeom>
            <a:noFill/>
            <a:ln>
              <a:noFill/>
            </a:ln>
          </p:spPr>
          <p:txBody>
            <a:bodyPr spcFirstLastPara="1" wrap="square" lIns="138225" tIns="35550" rIns="138225"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chemeClr val="dk2"/>
                  </a:solidFill>
                  <a:latin typeface="Calibri"/>
                  <a:ea typeface="Calibri"/>
                  <a:cs typeface="Calibri"/>
                  <a:sym typeface="Calibri"/>
                </a:rPr>
                <a:t>Sessions</a:t>
              </a:r>
              <a:endParaRPr sz="2800" b="1" i="0" u="none" strike="noStrike" cap="none">
                <a:solidFill>
                  <a:schemeClr val="dk2"/>
                </a:solidFill>
                <a:latin typeface="Calibri"/>
                <a:ea typeface="Calibri"/>
                <a:cs typeface="Calibri"/>
                <a:sym typeface="Calibri"/>
              </a:endParaRPr>
            </a:p>
          </p:txBody>
        </p:sp>
        <p:sp>
          <p:nvSpPr>
            <p:cNvPr id="213" name="Google Shape;213;p10"/>
            <p:cNvSpPr/>
            <p:nvPr/>
          </p:nvSpPr>
          <p:spPr>
            <a:xfrm>
              <a:off x="8297951" y="2477774"/>
              <a:ext cx="2512051" cy="2512051"/>
            </a:xfrm>
            <a:prstGeom prst="ellipse">
              <a:avLst/>
            </a:prstGeom>
            <a:gradFill>
              <a:gsLst>
                <a:gs pos="0">
                  <a:srgbClr val="86A0AB">
                    <a:alpha val="49019"/>
                  </a:srgbClr>
                </a:gs>
                <a:gs pos="80000">
                  <a:srgbClr val="B1D3E1">
                    <a:alpha val="49019"/>
                  </a:srgbClr>
                </a:gs>
                <a:gs pos="100000">
                  <a:srgbClr val="B1D4E3">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0"/>
            <p:cNvSpPr txBox="1"/>
            <p:nvPr/>
          </p:nvSpPr>
          <p:spPr>
            <a:xfrm>
              <a:off x="8665832" y="2845655"/>
              <a:ext cx="1776289" cy="1776289"/>
            </a:xfrm>
            <a:prstGeom prst="rect">
              <a:avLst/>
            </a:prstGeom>
            <a:noFill/>
            <a:ln>
              <a:noFill/>
            </a:ln>
          </p:spPr>
          <p:txBody>
            <a:bodyPr spcFirstLastPara="1" wrap="square" lIns="138225" tIns="35550" rIns="138225" bIns="35550"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1" i="0" u="none" strike="noStrike" cap="none">
                  <a:solidFill>
                    <a:srgbClr val="1F497D"/>
                  </a:solidFill>
                  <a:latin typeface="Calibri"/>
                  <a:ea typeface="Calibri"/>
                  <a:cs typeface="Calibri"/>
                  <a:sym typeface="Calibri"/>
                </a:rPr>
                <a:t>Planning</a:t>
              </a:r>
              <a:endParaRPr sz="2800" b="1" i="0" u="none" strike="noStrike" cap="none">
                <a:solidFill>
                  <a:srgbClr val="1F497D"/>
                </a:solidFill>
                <a:latin typeface="Calibri"/>
                <a:ea typeface="Calibri"/>
                <a:cs typeface="Calibri"/>
                <a:sym typeface="Calibri"/>
              </a:endParaRPr>
            </a:p>
          </p:txBody>
        </p:sp>
        <p:sp>
          <p:nvSpPr>
            <p:cNvPr id="215" name="Google Shape;215;p10"/>
            <p:cNvSpPr/>
            <p:nvPr/>
          </p:nvSpPr>
          <p:spPr>
            <a:xfrm>
              <a:off x="10307592" y="2477774"/>
              <a:ext cx="2512051" cy="2512051"/>
            </a:xfrm>
            <a:prstGeom prst="ellipse">
              <a:avLst/>
            </a:prstGeom>
            <a:gradFill>
              <a:gsLst>
                <a:gs pos="0">
                  <a:srgbClr val="6D95A5">
                    <a:alpha val="49019"/>
                  </a:srgbClr>
                </a:gs>
                <a:gs pos="80000">
                  <a:srgbClr val="8FC4D8">
                    <a:alpha val="49019"/>
                  </a:srgbClr>
                </a:gs>
                <a:gs pos="100000">
                  <a:srgbClr val="8FC6DB">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0"/>
            <p:cNvSpPr txBox="1"/>
            <p:nvPr/>
          </p:nvSpPr>
          <p:spPr>
            <a:xfrm>
              <a:off x="10675473" y="2845655"/>
              <a:ext cx="1776289" cy="1776289"/>
            </a:xfrm>
            <a:prstGeom prst="rect">
              <a:avLst/>
            </a:prstGeom>
            <a:noFill/>
            <a:ln>
              <a:noFill/>
            </a:ln>
          </p:spPr>
          <p:txBody>
            <a:bodyPr spcFirstLastPara="1" wrap="square" lIns="138225" tIns="30475" rIns="1382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Service</a:t>
              </a:r>
              <a:endParaRPr sz="2400" b="0" i="0" u="none" strike="noStrike" cap="none">
                <a:solidFill>
                  <a:schemeClr val="dk1"/>
                </a:solidFill>
                <a:latin typeface="Calibri"/>
                <a:ea typeface="Calibri"/>
                <a:cs typeface="Calibri"/>
                <a:sym typeface="Calibri"/>
              </a:endParaRPr>
            </a:p>
          </p:txBody>
        </p:sp>
        <p:sp>
          <p:nvSpPr>
            <p:cNvPr id="217" name="Google Shape;217;p10"/>
            <p:cNvSpPr/>
            <p:nvPr/>
          </p:nvSpPr>
          <p:spPr>
            <a:xfrm>
              <a:off x="12268198" y="2477774"/>
              <a:ext cx="2512051" cy="2512051"/>
            </a:xfrm>
            <a:prstGeom prst="ellipse">
              <a:avLst/>
            </a:prstGeom>
            <a:gradFill>
              <a:gsLst>
                <a:gs pos="0">
                  <a:srgbClr val="538B9E">
                    <a:alpha val="49019"/>
                  </a:srgbClr>
                </a:gs>
                <a:gs pos="80000">
                  <a:srgbClr val="6DB7D0">
                    <a:alpha val="49019"/>
                  </a:srgbClr>
                </a:gs>
                <a:gs pos="100000">
                  <a:srgbClr val="6CB8D3">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0"/>
            <p:cNvSpPr txBox="1"/>
            <p:nvPr/>
          </p:nvSpPr>
          <p:spPr>
            <a:xfrm>
              <a:off x="12636079" y="2845655"/>
              <a:ext cx="1776289" cy="1776289"/>
            </a:xfrm>
            <a:prstGeom prst="rect">
              <a:avLst/>
            </a:prstGeom>
            <a:noFill/>
            <a:ln>
              <a:noFill/>
            </a:ln>
          </p:spPr>
          <p:txBody>
            <a:bodyPr spcFirstLastPara="1" wrap="square" lIns="138225" tIns="30475" rIns="138225" bIns="3047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CARMA</a:t>
              </a:r>
              <a:endParaRPr sz="2400" b="0" i="0" u="none" strike="noStrike" cap="none">
                <a:solidFill>
                  <a:schemeClr val="dk1"/>
                </a:solidFill>
                <a:latin typeface="Calibri"/>
                <a:ea typeface="Calibri"/>
                <a:cs typeface="Calibri"/>
                <a:sym typeface="Calibri"/>
              </a:endParaRPr>
            </a:p>
          </p:txBody>
        </p:sp>
        <p:sp>
          <p:nvSpPr>
            <p:cNvPr id="219" name="Google Shape;219;p10"/>
            <p:cNvSpPr/>
            <p:nvPr/>
          </p:nvSpPr>
          <p:spPr>
            <a:xfrm>
              <a:off x="14328148" y="2477774"/>
              <a:ext cx="2512051" cy="2512051"/>
            </a:xfrm>
            <a:prstGeom prst="ellipse">
              <a:avLst/>
            </a:prstGeom>
            <a:gradFill>
              <a:gsLst>
                <a:gs pos="0">
                  <a:srgbClr val="388399">
                    <a:alpha val="49019"/>
                  </a:srgbClr>
                </a:gs>
                <a:gs pos="80000">
                  <a:srgbClr val="4AABC8">
                    <a:alpha val="49019"/>
                  </a:srgbClr>
                </a:gs>
                <a:gs pos="100000">
                  <a:srgbClr val="49AECB">
                    <a:alpha val="49019"/>
                  </a:srgbClr>
                </a:gs>
              </a:gsLst>
              <a:lin ang="1620000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0"/>
            <p:cNvSpPr txBox="1"/>
            <p:nvPr/>
          </p:nvSpPr>
          <p:spPr>
            <a:xfrm>
              <a:off x="14696030" y="2845655"/>
              <a:ext cx="1776289" cy="1776289"/>
            </a:xfrm>
            <a:prstGeom prst="rect">
              <a:avLst/>
            </a:prstGeom>
            <a:noFill/>
            <a:ln>
              <a:noFill/>
            </a:ln>
          </p:spPr>
          <p:txBody>
            <a:bodyPr spcFirstLastPara="1" wrap="square" lIns="138225" tIns="27925" rIns="138225" bIns="27925" anchor="ctr" anchorCtr="0">
              <a:noAutofit/>
            </a:bodyPr>
            <a:lstStyle/>
            <a:p>
              <a:pPr marL="0" marR="0" lvl="0" indent="0" algn="ctr" rtl="0">
                <a:lnSpc>
                  <a:spcPct val="9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Membership</a:t>
              </a:r>
              <a:endParaRPr sz="2200" b="0" i="0" u="none" strike="noStrike" cap="none">
                <a:solidFill>
                  <a:schemeClr val="dk1"/>
                </a:solidFill>
                <a:latin typeface="Calibri"/>
                <a:ea typeface="Calibri"/>
                <a:cs typeface="Calibri"/>
                <a:sym typeface="Calibri"/>
              </a:endParaRPr>
            </a:p>
          </p:txBody>
        </p:sp>
      </p:grpSp>
      <p:sp>
        <p:nvSpPr>
          <p:cNvPr id="221" name="Google Shape;221;p10"/>
          <p:cNvSpPr txBox="1"/>
          <p:nvPr/>
        </p:nvSpPr>
        <p:spPr>
          <a:xfrm>
            <a:off x="2041171" y="1134031"/>
            <a:ext cx="14205600" cy="985200"/>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6400"/>
              <a:buFont typeface="Arial"/>
              <a:buNone/>
            </a:pPr>
            <a:r>
              <a:rPr lang="en-US" sz="6400" b="0" i="0" u="none" strike="noStrike" cap="none">
                <a:solidFill>
                  <a:schemeClr val="dk1"/>
                </a:solidFill>
                <a:latin typeface="Times New Roman"/>
                <a:ea typeface="Times New Roman"/>
                <a:cs typeface="Times New Roman"/>
                <a:sym typeface="Times New Roman"/>
              </a:rPr>
              <a:t>MDSA COMMITTEES</a:t>
            </a:r>
            <a:endParaRPr sz="6400" b="0" i="0" u="none" strike="noStrike" cap="none">
              <a:solidFill>
                <a:schemeClr val="dk1"/>
              </a:solidFill>
              <a:latin typeface="Times New Roman"/>
              <a:ea typeface="Times New Roman"/>
              <a:cs typeface="Times New Roman"/>
              <a:sym typeface="Times New Roman"/>
            </a:endParaRPr>
          </a:p>
        </p:txBody>
      </p:sp>
      <p:sp>
        <p:nvSpPr>
          <p:cNvPr id="222" name="Google Shape;222;p10"/>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0"/>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Cc</a:t>
            </a:r>
            <a:endParaRPr sz="1400" b="0" i="0" u="none" strike="noStrike" cap="none">
              <a:solidFill>
                <a:srgbClr val="000000"/>
              </a:solidFill>
              <a:latin typeface="Arial"/>
              <a:ea typeface="Arial"/>
              <a:cs typeface="Arial"/>
              <a:sym typeface="Arial"/>
            </a:endParaRPr>
          </a:p>
        </p:txBody>
      </p:sp>
      <p:sp>
        <p:nvSpPr>
          <p:cNvPr id="224" name="Google Shape;224;p10"/>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0"/>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0"/>
          <p:cNvSpPr txBox="1"/>
          <p:nvPr/>
        </p:nvSpPr>
        <p:spPr>
          <a:xfrm>
            <a:off x="4382704" y="6191525"/>
            <a:ext cx="9344400" cy="2286000"/>
          </a:xfrm>
          <a:prstGeom prst="rect">
            <a:avLst/>
          </a:prstGeom>
          <a:noFill/>
          <a:ln>
            <a:noFill/>
          </a:ln>
        </p:spPr>
        <p:txBody>
          <a:bodyPr spcFirstLastPara="1" wrap="square" lIns="163250" tIns="81600" rIns="163250" bIns="81600" anchor="t" anchorCtr="0">
            <a:noAutofit/>
          </a:bodyPr>
          <a:lstStyle/>
          <a:p>
            <a:pPr marL="8161" marR="0" lvl="0" indent="0" algn="ctr" rtl="0">
              <a:lnSpc>
                <a:spcPct val="80000"/>
              </a:lnSpc>
              <a:spcBef>
                <a:spcPts val="1071"/>
              </a:spcBef>
              <a:spcAft>
                <a:spcPts val="0"/>
              </a:spcAft>
              <a:buClr>
                <a:srgbClr val="4C0000"/>
              </a:buClr>
              <a:buSzPts val="2800"/>
              <a:buFont typeface="Arial"/>
              <a:buNone/>
            </a:pPr>
            <a:r>
              <a:rPr lang="en-US" sz="3200" b="1">
                <a:solidFill>
                  <a:schemeClr val="dk1"/>
                </a:solidFill>
                <a:latin typeface="Times New Roman"/>
                <a:ea typeface="Times New Roman"/>
                <a:cs typeface="Times New Roman"/>
                <a:sym typeface="Times New Roman"/>
              </a:rPr>
              <a:t>Check out our website for more info:</a:t>
            </a:r>
            <a:endParaRPr sz="3200" b="1">
              <a:solidFill>
                <a:schemeClr val="dk1"/>
              </a:solidFill>
              <a:latin typeface="Times New Roman"/>
              <a:ea typeface="Times New Roman"/>
              <a:cs typeface="Times New Roman"/>
              <a:sym typeface="Times New Roman"/>
            </a:endParaRPr>
          </a:p>
          <a:p>
            <a:pPr marL="8161" marR="0" lvl="0" indent="0" algn="ctr" rtl="0">
              <a:lnSpc>
                <a:spcPct val="80000"/>
              </a:lnSpc>
              <a:spcBef>
                <a:spcPts val="1071"/>
              </a:spcBef>
              <a:spcAft>
                <a:spcPts val="0"/>
              </a:spcAft>
              <a:buClr>
                <a:srgbClr val="4C0000"/>
              </a:buClr>
              <a:buSzPts val="2800"/>
              <a:buFont typeface="Arial"/>
              <a:buNone/>
            </a:pPr>
            <a:r>
              <a:rPr lang="en-US" sz="2800" b="1" u="sng">
                <a:solidFill>
                  <a:schemeClr val="hlink"/>
                </a:solidFill>
                <a:latin typeface="Times New Roman"/>
                <a:ea typeface="Times New Roman"/>
                <a:cs typeface="Times New Roman"/>
                <a:sym typeface="Times New Roman"/>
                <a:hlinkClick r:id="rId3"/>
              </a:rPr>
              <a:t>https://www.managementphdproject.org/mdsacommittees</a:t>
            </a:r>
            <a:r>
              <a:rPr lang="en-US" sz="2800" b="1">
                <a:solidFill>
                  <a:schemeClr val="dk1"/>
                </a:solidFill>
                <a:latin typeface="Times New Roman"/>
                <a:ea typeface="Times New Roman"/>
                <a:cs typeface="Times New Roman"/>
                <a:sym typeface="Times New Roman"/>
              </a:rPr>
              <a:t> </a:t>
            </a:r>
            <a:endParaRPr sz="2800" b="1">
              <a:solidFill>
                <a:schemeClr val="dk1"/>
              </a:solidFill>
              <a:latin typeface="Times New Roman"/>
              <a:ea typeface="Times New Roman"/>
              <a:cs typeface="Times New Roman"/>
              <a:sym typeface="Times New Roman"/>
            </a:endParaRPr>
          </a:p>
          <a:p>
            <a:pPr marL="0" marR="0" lvl="0" indent="0" algn="l" rtl="0">
              <a:lnSpc>
                <a:spcPct val="80000"/>
              </a:lnSpc>
              <a:spcBef>
                <a:spcPts val="1071"/>
              </a:spcBef>
              <a:spcAft>
                <a:spcPts val="0"/>
              </a:spcAft>
              <a:buClr>
                <a:srgbClr val="4C0000"/>
              </a:buClr>
              <a:buSzPts val="2800"/>
              <a:buFont typeface="Arial"/>
              <a:buNone/>
            </a:pPr>
            <a:endParaRPr sz="2800" b="1">
              <a:solidFill>
                <a:schemeClr val="dk1"/>
              </a:solidFill>
              <a:latin typeface="Times New Roman"/>
              <a:ea typeface="Times New Roman"/>
              <a:cs typeface="Times New Roman"/>
              <a:sym typeface="Times New Roman"/>
            </a:endParaRPr>
          </a:p>
        </p:txBody>
      </p:sp>
      <p:pic>
        <p:nvPicPr>
          <p:cNvPr id="227" name="Google Shape;227;p10"/>
          <p:cNvPicPr preferRelativeResize="0"/>
          <p:nvPr/>
        </p:nvPicPr>
        <p:blipFill>
          <a:blip r:embed="rId4">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2"/>
        <p:cNvGrpSpPr/>
        <p:nvPr/>
      </p:nvGrpSpPr>
      <p:grpSpPr>
        <a:xfrm>
          <a:off x="0" y="0"/>
          <a:ext cx="0" cy="0"/>
          <a:chOff x="0" y="0"/>
          <a:chExt cx="0" cy="0"/>
        </a:xfrm>
      </p:grpSpPr>
      <p:sp>
        <p:nvSpPr>
          <p:cNvPr id="233" name="Google Shape;233;p12"/>
          <p:cNvSpPr/>
          <p:nvPr/>
        </p:nvSpPr>
        <p:spPr>
          <a:xfrm>
            <a:off x="545900" y="604375"/>
            <a:ext cx="10552912" cy="8895496"/>
          </a:xfrm>
          <a:custGeom>
            <a:avLst/>
            <a:gdLst/>
            <a:ahLst/>
            <a:cxnLst/>
            <a:rect l="l" t="t" r="r" b="b"/>
            <a:pathLst>
              <a:path w="13028287" h="11368046" extrusionOk="0">
                <a:moveTo>
                  <a:pt x="0" y="0"/>
                </a:moveTo>
                <a:lnTo>
                  <a:pt x="0" y="11368046"/>
                </a:lnTo>
                <a:lnTo>
                  <a:pt x="13028287" y="11368046"/>
                </a:lnTo>
                <a:lnTo>
                  <a:pt x="13028287" y="0"/>
                </a:lnTo>
                <a:lnTo>
                  <a:pt x="0" y="0"/>
                </a:lnTo>
                <a:close/>
                <a:moveTo>
                  <a:pt x="12967327" y="11307085"/>
                </a:moveTo>
                <a:lnTo>
                  <a:pt x="59690" y="11307085"/>
                </a:lnTo>
                <a:lnTo>
                  <a:pt x="59690" y="59690"/>
                </a:lnTo>
                <a:lnTo>
                  <a:pt x="12967327" y="59690"/>
                </a:lnTo>
                <a:lnTo>
                  <a:pt x="12967327" y="11307085"/>
                </a:lnTo>
                <a:close/>
              </a:path>
            </a:pathLst>
          </a:custGeom>
          <a:solidFill>
            <a:schemeClr val="accent2"/>
          </a:solidFill>
          <a:ln>
            <a:noFill/>
          </a:ln>
        </p:spPr>
      </p:sp>
      <p:sp>
        <p:nvSpPr>
          <p:cNvPr id="234" name="Google Shape;234;p12"/>
          <p:cNvSpPr txBox="1"/>
          <p:nvPr/>
        </p:nvSpPr>
        <p:spPr>
          <a:xfrm>
            <a:off x="1219200" y="4111440"/>
            <a:ext cx="7696200" cy="15393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0000"/>
              <a:buFont typeface="Arial"/>
              <a:buNone/>
            </a:pPr>
            <a:r>
              <a:rPr lang="en-US" sz="10000" b="0" i="1" u="none" strike="noStrike" cap="none">
                <a:solidFill>
                  <a:schemeClr val="dk1"/>
                </a:solidFill>
                <a:latin typeface="Times New Roman"/>
                <a:ea typeface="Times New Roman"/>
                <a:cs typeface="Times New Roman"/>
                <a:sym typeface="Times New Roman"/>
              </a:rPr>
              <a:t>What’s AOM?</a:t>
            </a:r>
            <a:endParaRPr sz="10000" b="0" i="1" u="none" strike="noStrike" cap="none">
              <a:solidFill>
                <a:schemeClr val="dk1"/>
              </a:solidFill>
              <a:latin typeface="Times New Roman"/>
              <a:ea typeface="Times New Roman"/>
              <a:cs typeface="Times New Roman"/>
              <a:sym typeface="Times New Roman"/>
            </a:endParaRPr>
          </a:p>
        </p:txBody>
      </p:sp>
      <p:pic>
        <p:nvPicPr>
          <p:cNvPr id="235" name="Google Shape;235;p12" descr="1.jpeg"/>
          <p:cNvPicPr preferRelativeResize="0"/>
          <p:nvPr/>
        </p:nvPicPr>
        <p:blipFill rotWithShape="1">
          <a:blip r:embed="rId3">
            <a:alphaModFix/>
          </a:blip>
          <a:srcRect/>
          <a:stretch/>
        </p:blipFill>
        <p:spPr>
          <a:xfrm>
            <a:off x="8821725" y="2450400"/>
            <a:ext cx="8642434" cy="4861375"/>
          </a:xfrm>
          <a:prstGeom prst="rect">
            <a:avLst/>
          </a:prstGeom>
          <a:noFill/>
          <a:ln w="9525" cap="flat" cmpd="sng">
            <a:solidFill>
              <a:schemeClr val="dk1"/>
            </a:solidFill>
            <a:prstDash val="solid"/>
            <a:round/>
            <a:headEnd type="none" w="sm" len="sm"/>
            <a:tailEnd type="none" w="sm" len="sm"/>
          </a:ln>
        </p:spPr>
      </p:pic>
      <p:sp>
        <p:nvSpPr>
          <p:cNvPr id="236" name="Google Shape;236;p12"/>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2"/>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2"/>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39" name="Google Shape;239;p12"/>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0" name="Google Shape;240;p12"/>
          <p:cNvPicPr preferRelativeResize="0"/>
          <p:nvPr/>
        </p:nvPicPr>
        <p:blipFill>
          <a:blip r:embed="rId4">
            <a:alphaModFix/>
          </a:blip>
          <a:stretch>
            <a:fillRect/>
          </a:stretch>
        </p:blipFill>
        <p:spPr>
          <a:xfrm>
            <a:off x="15896700" y="8172725"/>
            <a:ext cx="1924050" cy="1428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5"/>
        <p:cNvGrpSpPr/>
        <p:nvPr/>
      </p:nvGrpSpPr>
      <p:grpSpPr>
        <a:xfrm>
          <a:off x="0" y="0"/>
          <a:ext cx="0" cy="0"/>
          <a:chOff x="0" y="0"/>
          <a:chExt cx="0" cy="0"/>
        </a:xfrm>
      </p:grpSpPr>
      <p:sp>
        <p:nvSpPr>
          <p:cNvPr id="246" name="Google Shape;246;p13"/>
          <p:cNvSpPr/>
          <p:nvPr/>
        </p:nvSpPr>
        <p:spPr>
          <a:xfrm>
            <a:off x="-495280" y="-485775"/>
            <a:ext cx="9117309" cy="11163300"/>
          </a:xfrm>
          <a:prstGeom prst="rect">
            <a:avLst/>
          </a:prstGeom>
          <a:solidFill>
            <a:srgbClr val="FCFEF1">
              <a:alpha val="8627"/>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3"/>
          <p:cNvSpPr/>
          <p:nvPr/>
        </p:nvSpPr>
        <p:spPr>
          <a:xfrm>
            <a:off x="1443325" y="670413"/>
            <a:ext cx="6796327" cy="8534566"/>
          </a:xfrm>
          <a:custGeom>
            <a:avLst/>
            <a:gdLst/>
            <a:ahLst/>
            <a:cxnLst/>
            <a:rect l="l" t="t" r="r" b="b"/>
            <a:pathLst>
              <a:path w="8416504" h="11229692" extrusionOk="0">
                <a:moveTo>
                  <a:pt x="0" y="0"/>
                </a:moveTo>
                <a:lnTo>
                  <a:pt x="0" y="11229692"/>
                </a:lnTo>
                <a:lnTo>
                  <a:pt x="8416504" y="11229692"/>
                </a:lnTo>
                <a:lnTo>
                  <a:pt x="8416504" y="0"/>
                </a:lnTo>
                <a:lnTo>
                  <a:pt x="0" y="0"/>
                </a:lnTo>
                <a:close/>
                <a:moveTo>
                  <a:pt x="8355544" y="11168732"/>
                </a:moveTo>
                <a:lnTo>
                  <a:pt x="59690" y="11168732"/>
                </a:lnTo>
                <a:lnTo>
                  <a:pt x="59690" y="59690"/>
                </a:lnTo>
                <a:lnTo>
                  <a:pt x="8355544" y="59690"/>
                </a:lnTo>
                <a:lnTo>
                  <a:pt x="8355544" y="11168732"/>
                </a:lnTo>
                <a:close/>
              </a:path>
            </a:pathLst>
          </a:custGeom>
          <a:solidFill>
            <a:srgbClr val="FCFEF1"/>
          </a:solidFill>
          <a:ln w="9525" cap="flat" cmpd="sng">
            <a:solidFill>
              <a:schemeClr val="dk1"/>
            </a:solidFill>
            <a:prstDash val="solid"/>
            <a:round/>
            <a:headEnd type="none" w="sm" len="sm"/>
            <a:tailEnd type="none" w="sm" len="sm"/>
          </a:ln>
        </p:spPr>
      </p:sp>
      <p:pic>
        <p:nvPicPr>
          <p:cNvPr id="248" name="Google Shape;248;p13" descr="1.jpeg"/>
          <p:cNvPicPr preferRelativeResize="0"/>
          <p:nvPr/>
        </p:nvPicPr>
        <p:blipFill rotWithShape="1">
          <a:blip r:embed="rId3">
            <a:alphaModFix/>
          </a:blip>
          <a:srcRect/>
          <a:stretch/>
        </p:blipFill>
        <p:spPr>
          <a:xfrm>
            <a:off x="1563613" y="2651375"/>
            <a:ext cx="6555725" cy="4800600"/>
          </a:xfrm>
          <a:prstGeom prst="rect">
            <a:avLst/>
          </a:prstGeom>
          <a:noFill/>
          <a:ln>
            <a:noFill/>
          </a:ln>
        </p:spPr>
      </p:pic>
      <p:sp>
        <p:nvSpPr>
          <p:cNvPr id="249" name="Google Shape;249;p13"/>
          <p:cNvSpPr/>
          <p:nvPr/>
        </p:nvSpPr>
        <p:spPr>
          <a:xfrm>
            <a:off x="221850" y="254400"/>
            <a:ext cx="176661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sp>
        <p:nvSpPr>
          <p:cNvPr id="250" name="Google Shape;250;p13"/>
          <p:cNvSpPr/>
          <p:nvPr/>
        </p:nvSpPr>
        <p:spPr>
          <a:xfrm rot="5400000">
            <a:off x="-45114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3"/>
          <p:cNvSpPr/>
          <p:nvPr/>
        </p:nvSpPr>
        <p:spPr>
          <a:xfrm>
            <a:off x="221850" y="9677675"/>
            <a:ext cx="17803200" cy="1713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3"/>
          <p:cNvSpPr/>
          <p:nvPr/>
        </p:nvSpPr>
        <p:spPr>
          <a:xfrm rot="5400000">
            <a:off x="13163700" y="4987650"/>
            <a:ext cx="9594600" cy="128100"/>
          </a:xfrm>
          <a:prstGeom prst="rect">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3" name="Google Shape;253;p13"/>
          <p:cNvPicPr preferRelativeResize="0"/>
          <p:nvPr/>
        </p:nvPicPr>
        <p:blipFill>
          <a:blip r:embed="rId4">
            <a:alphaModFix/>
          </a:blip>
          <a:stretch>
            <a:fillRect/>
          </a:stretch>
        </p:blipFill>
        <p:spPr>
          <a:xfrm>
            <a:off x="15896700" y="8172725"/>
            <a:ext cx="1924050" cy="1428750"/>
          </a:xfrm>
          <a:prstGeom prst="rect">
            <a:avLst/>
          </a:prstGeom>
          <a:noFill/>
          <a:ln>
            <a:noFill/>
          </a:ln>
        </p:spPr>
      </p:pic>
      <p:sp>
        <p:nvSpPr>
          <p:cNvPr id="254" name="Google Shape;254;p13"/>
          <p:cNvSpPr txBox="1"/>
          <p:nvPr/>
        </p:nvSpPr>
        <p:spPr>
          <a:xfrm>
            <a:off x="8773800" y="1549350"/>
            <a:ext cx="8589000" cy="5392200"/>
          </a:xfrm>
          <a:prstGeom prst="rect">
            <a:avLst/>
          </a:prstGeom>
          <a:noFill/>
          <a:ln>
            <a:noFill/>
          </a:ln>
        </p:spPr>
        <p:txBody>
          <a:bodyPr spcFirstLastPara="1" wrap="square" lIns="0" tIns="0" rIns="0" bIns="0" anchor="t" anchorCtr="0">
            <a:spAutoFit/>
          </a:bodyPr>
          <a:lstStyle/>
          <a:p>
            <a:pPr marL="0" lvl="0" indent="0" algn="ctr" rtl="0">
              <a:lnSpc>
                <a:spcPct val="95454"/>
              </a:lnSpc>
              <a:spcBef>
                <a:spcPts val="0"/>
              </a:spcBef>
              <a:spcAft>
                <a:spcPts val="0"/>
              </a:spcAft>
              <a:buClr>
                <a:schemeClr val="dk1"/>
              </a:buClr>
              <a:buSzPts val="4400"/>
              <a:buFont typeface="Arial"/>
              <a:buNone/>
            </a:pPr>
            <a:r>
              <a:rPr lang="en-US" sz="4700" b="1">
                <a:solidFill>
                  <a:schemeClr val="dk1"/>
                </a:solidFill>
                <a:latin typeface="Times New Roman"/>
                <a:ea typeface="Times New Roman"/>
                <a:cs typeface="Times New Roman"/>
                <a:sym typeface="Times New Roman"/>
              </a:rPr>
              <a:t>About the AOM conference</a:t>
            </a:r>
            <a:r>
              <a:rPr lang="en-US" sz="3200" b="1">
                <a:solidFill>
                  <a:schemeClr val="dk1"/>
                </a:solidFill>
                <a:latin typeface="Times New Roman"/>
                <a:ea typeface="Times New Roman"/>
                <a:cs typeface="Times New Roman"/>
                <a:sym typeface="Times New Roman"/>
              </a:rPr>
              <a:t> </a:t>
            </a:r>
            <a:endParaRPr sz="3200" b="1">
              <a:solidFill>
                <a:schemeClr val="dk1"/>
              </a:solidFill>
              <a:latin typeface="Times New Roman"/>
              <a:ea typeface="Times New Roman"/>
              <a:cs typeface="Times New Roman"/>
              <a:sym typeface="Times New Roman"/>
            </a:endParaRPr>
          </a:p>
          <a:p>
            <a:pPr marL="0" lvl="0" indent="0" algn="l" rtl="0">
              <a:lnSpc>
                <a:spcPct val="95454"/>
              </a:lnSpc>
              <a:spcBef>
                <a:spcPts val="0"/>
              </a:spcBef>
              <a:spcAft>
                <a:spcPts val="0"/>
              </a:spcAft>
              <a:buClr>
                <a:schemeClr val="dk1"/>
              </a:buClr>
              <a:buSzPts val="4400"/>
              <a:buFont typeface="Arial"/>
              <a:buNone/>
            </a:pPr>
            <a:endParaRPr sz="3200">
              <a:solidFill>
                <a:schemeClr val="dk1"/>
              </a:solidFill>
              <a:latin typeface="Times New Roman"/>
              <a:ea typeface="Times New Roman"/>
              <a:cs typeface="Times New Roman"/>
              <a:sym typeface="Times New Roman"/>
            </a:endParaRPr>
          </a:p>
          <a:p>
            <a:pPr marL="457200" lvl="0" indent="-431800" algn="l" rtl="0">
              <a:lnSpc>
                <a:spcPct val="95454"/>
              </a:lnSpc>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AOM has a theme each year</a:t>
            </a:r>
            <a:endParaRPr sz="3200">
              <a:solidFill>
                <a:schemeClr val="dk1"/>
              </a:solidFill>
              <a:latin typeface="Times New Roman"/>
              <a:ea typeface="Times New Roman"/>
              <a:cs typeface="Times New Roman"/>
              <a:sym typeface="Times New Roman"/>
            </a:endParaRPr>
          </a:p>
          <a:p>
            <a:pPr marL="457200" lvl="0" indent="0" algn="l" rtl="0">
              <a:lnSpc>
                <a:spcPct val="95454"/>
              </a:lnSpc>
              <a:spcBef>
                <a:spcPts val="0"/>
              </a:spcBef>
              <a:spcAft>
                <a:spcPts val="0"/>
              </a:spcAft>
              <a:buNone/>
            </a:pPr>
            <a:endParaRPr sz="3200">
              <a:solidFill>
                <a:schemeClr val="dk1"/>
              </a:solidFill>
              <a:latin typeface="Times New Roman"/>
              <a:ea typeface="Times New Roman"/>
              <a:cs typeface="Times New Roman"/>
              <a:sym typeface="Times New Roman"/>
            </a:endParaRPr>
          </a:p>
          <a:p>
            <a:pPr marL="457200" lvl="0" indent="-431800" algn="l" rtl="0">
              <a:lnSpc>
                <a:spcPct val="95454"/>
              </a:lnSpc>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Over 10,000 participants attend the Academy of Management conference</a:t>
            </a:r>
            <a:endParaRPr sz="3200">
              <a:solidFill>
                <a:schemeClr val="dk1"/>
              </a:solidFill>
              <a:latin typeface="Times New Roman"/>
              <a:ea typeface="Times New Roman"/>
              <a:cs typeface="Times New Roman"/>
              <a:sym typeface="Times New Roman"/>
            </a:endParaRPr>
          </a:p>
          <a:p>
            <a:pPr marL="457200" marR="0" lvl="0" indent="0" algn="l" rtl="0">
              <a:lnSpc>
                <a:spcPct val="95454"/>
              </a:lnSpc>
              <a:spcBef>
                <a:spcPts val="0"/>
              </a:spcBef>
              <a:spcAft>
                <a:spcPts val="0"/>
              </a:spcAft>
              <a:buNone/>
            </a:pPr>
            <a:endParaRPr sz="3200">
              <a:solidFill>
                <a:schemeClr val="dk1"/>
              </a:solidFill>
              <a:latin typeface="Times New Roman"/>
              <a:ea typeface="Times New Roman"/>
              <a:cs typeface="Times New Roman"/>
              <a:sym typeface="Times New Roman"/>
            </a:endParaRPr>
          </a:p>
          <a:p>
            <a:pPr marL="457200" lvl="0" indent="-431800" algn="l" rtl="0">
              <a:lnSpc>
                <a:spcPct val="95454"/>
              </a:lnSpc>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All socials and receptions are hosted by divisions or universities, and anyone can attend</a:t>
            </a:r>
            <a:endParaRPr sz="3200">
              <a:solidFill>
                <a:schemeClr val="dk1"/>
              </a:solidFill>
              <a:latin typeface="Times New Roman"/>
              <a:ea typeface="Times New Roman"/>
              <a:cs typeface="Times New Roman"/>
              <a:sym typeface="Times New Roman"/>
            </a:endParaRPr>
          </a:p>
          <a:p>
            <a:pPr marL="457200" lvl="0" indent="0" algn="l" rtl="0">
              <a:lnSpc>
                <a:spcPct val="95454"/>
              </a:lnSpc>
              <a:spcBef>
                <a:spcPts val="0"/>
              </a:spcBef>
              <a:spcAft>
                <a:spcPts val="0"/>
              </a:spcAft>
              <a:buNone/>
            </a:pPr>
            <a:endParaRPr sz="3200">
              <a:solidFill>
                <a:schemeClr val="dk1"/>
              </a:solidFill>
              <a:latin typeface="Times New Roman"/>
              <a:ea typeface="Times New Roman"/>
              <a:cs typeface="Times New Roman"/>
              <a:sym typeface="Times New Roman"/>
            </a:endParaRPr>
          </a:p>
          <a:p>
            <a:pPr marL="457200" lvl="0" indent="-431800" algn="l" rtl="0">
              <a:lnSpc>
                <a:spcPct val="95454"/>
              </a:lnSpc>
              <a:spcBef>
                <a:spcPts val="0"/>
              </a:spcBef>
              <a:spcAft>
                <a:spcPts val="0"/>
              </a:spcAft>
              <a:buClr>
                <a:schemeClr val="dk1"/>
              </a:buClr>
              <a:buSzPts val="3200"/>
              <a:buFont typeface="Times New Roman"/>
              <a:buChar char="●"/>
            </a:pPr>
            <a:r>
              <a:rPr lang="en-US" sz="3200">
                <a:solidFill>
                  <a:schemeClr val="dk1"/>
                </a:solidFill>
                <a:latin typeface="Times New Roman"/>
                <a:ea typeface="Times New Roman"/>
                <a:cs typeface="Times New Roman"/>
                <a:sym typeface="Times New Roman"/>
              </a:rPr>
              <a:t>AOM lasts for a total of five days</a:t>
            </a:r>
            <a:endParaRPr sz="3200">
              <a:solidFill>
                <a:schemeClr val="dk1"/>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1473</Words>
  <Application>Microsoft Macintosh PowerPoint</Application>
  <PresentationFormat>Custom</PresentationFormat>
  <Paragraphs>194</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Questrial</vt:lpstr>
      <vt:lpstr>Arial</vt:lpstr>
      <vt:lpstr>Times New Roman</vt:lpstr>
      <vt:lpstr>Poppins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Wong, Elena Maria - (elenawong)</cp:lastModifiedBy>
  <cp:revision>3</cp:revision>
  <dcterms:created xsi:type="dcterms:W3CDTF">2006-08-16T00:00:00Z</dcterms:created>
  <dcterms:modified xsi:type="dcterms:W3CDTF">2022-11-29T21:30:43Z</dcterms:modified>
</cp:coreProperties>
</file>